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1"/>
  </p:notesMasterIdLst>
  <p:sldIdLst>
    <p:sldId id="309" r:id="rId2"/>
    <p:sldId id="258" r:id="rId3"/>
    <p:sldId id="259" r:id="rId4"/>
    <p:sldId id="261" r:id="rId5"/>
    <p:sldId id="263" r:id="rId6"/>
    <p:sldId id="273" r:id="rId7"/>
    <p:sldId id="264" r:id="rId8"/>
    <p:sldId id="282" r:id="rId9"/>
    <p:sldId id="268" r:id="rId10"/>
    <p:sldId id="310" r:id="rId11"/>
    <p:sldId id="311" r:id="rId12"/>
    <p:sldId id="312" r:id="rId13"/>
    <p:sldId id="271" r:id="rId14"/>
    <p:sldId id="316" r:id="rId15"/>
    <p:sldId id="317" r:id="rId16"/>
    <p:sldId id="319" r:id="rId17"/>
    <p:sldId id="318" r:id="rId18"/>
    <p:sldId id="320" r:id="rId19"/>
    <p:sldId id="289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swald SemiBold" panose="00000700000000000000" pitchFamily="2" charset="0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30FCC8-E56B-4F4E-9320-3C945239FC44}" v="8" dt="2022-04-11T06:47:00.833"/>
    <p1510:client id="{7F3A5AC3-78F5-4E7B-9003-EC844C1BC493}" v="1031" vWet="1032" dt="2022-04-12T05:00:38.215"/>
    <p1510:client id="{80648F4E-9984-4EB7-B3B7-4062C3A3EB04}" v="956" dt="2022-04-12T05:00:49.040"/>
    <p1510:client id="{DBA28046-DB2A-41DD-AC49-557C9397EFD6}" v="1" dt="2022-04-26T04:18:05.085"/>
    <p1510:client id="{E4EBD37A-3ADA-4B96-AFF5-6C937C00653D}" v="6" dt="2022-04-11T17:15:30.220"/>
  </p1510:revLst>
</p1510:revInfo>
</file>

<file path=ppt/tableStyles.xml><?xml version="1.0" encoding="utf-8"?>
<a:tblStyleLst xmlns:a="http://schemas.openxmlformats.org/drawingml/2006/main" def="{44116910-F3CA-4F0D-85D7-6C8B3C761F56}">
  <a:tblStyle styleId="{44116910-F3CA-4F0D-85D7-6C8B3C761F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ttacherjee, Rupom" userId="S::rupom.bhattacherjee@okstate.edu::8cf64667-3c17-46c2-91b2-76b06d774cea" providerId="AD" clId="Web-{DBA28046-DB2A-41DD-AC49-557C9397EFD6}"/>
    <pc:docChg chg="modSld">
      <pc:chgData name="Bhattacherjee, Rupom" userId="S::rupom.bhattacherjee@okstate.edu::8cf64667-3c17-46c2-91b2-76b06d774cea" providerId="AD" clId="Web-{DBA28046-DB2A-41DD-AC49-557C9397EFD6}" dt="2022-04-26T04:18:05.085" v="0" actId="1076"/>
      <pc:docMkLst>
        <pc:docMk/>
      </pc:docMkLst>
      <pc:sldChg chg="modSp">
        <pc:chgData name="Bhattacherjee, Rupom" userId="S::rupom.bhattacherjee@okstate.edu::8cf64667-3c17-46c2-91b2-76b06d774cea" providerId="AD" clId="Web-{DBA28046-DB2A-41DD-AC49-557C9397EFD6}" dt="2022-04-26T04:18:05.085" v="0" actId="1076"/>
        <pc:sldMkLst>
          <pc:docMk/>
          <pc:sldMk cId="2863530575" sldId="320"/>
        </pc:sldMkLst>
        <pc:spChg chg="mod">
          <ac:chgData name="Bhattacherjee, Rupom" userId="S::rupom.bhattacherjee@okstate.edu::8cf64667-3c17-46c2-91b2-76b06d774cea" providerId="AD" clId="Web-{DBA28046-DB2A-41DD-AC49-557C9397EFD6}" dt="2022-04-26T04:18:05.085" v="0" actId="1076"/>
          <ac:spMkLst>
            <pc:docMk/>
            <pc:sldMk cId="2863530575" sldId="320"/>
            <ac:spMk id="4" creationId="{38133AD1-EE6F-4FAD-9F9F-A80ECE46DBE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529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a259930389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a259930389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057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a259930389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a259930389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41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ac465cdf22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ac465cdf22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916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ac465cdf22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ac465cdf22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ac465cdf22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ac465cdf22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05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ac465cdf22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ac465cdf22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340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ac465cdf22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ac465cdf22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75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ac465cdf22_0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ac465cdf22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b08f2013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b08f2013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b08f2013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b08f2013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b08f2013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b08f2013b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ac465cdf2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ac465cdf2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ac465cdf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ac465cdf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ac465cdf2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ac465cdf2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ac465cdf22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ac465cdf22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a259930389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a259930389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3280800" y="-2100100"/>
            <a:ext cx="2541000" cy="9343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288151" y="763225"/>
            <a:ext cx="3746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288150" y="2695200"/>
            <a:ext cx="421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2200"/>
              <a:buNone/>
              <a:defRPr sz="2200">
                <a:solidFill>
                  <a:srgbClr val="E8E8E8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2200"/>
              <a:buNone/>
              <a:defRPr sz="2200">
                <a:solidFill>
                  <a:srgbClr val="E8E8E8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2200"/>
              <a:buNone/>
              <a:defRPr sz="2200">
                <a:solidFill>
                  <a:srgbClr val="E8E8E8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2200"/>
              <a:buNone/>
              <a:defRPr sz="2200">
                <a:solidFill>
                  <a:srgbClr val="E8E8E8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2200"/>
              <a:buNone/>
              <a:defRPr sz="2200">
                <a:solidFill>
                  <a:srgbClr val="E8E8E8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2200"/>
              <a:buNone/>
              <a:defRPr sz="2200">
                <a:solidFill>
                  <a:srgbClr val="E8E8E8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2200"/>
              <a:buNone/>
              <a:defRPr sz="2200">
                <a:solidFill>
                  <a:srgbClr val="E8E8E8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2200"/>
              <a:buNone/>
              <a:defRPr sz="2200">
                <a:solidFill>
                  <a:srgbClr val="E8E8E8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SzPts val="2200"/>
              <a:buNone/>
              <a:defRPr sz="2200">
                <a:solidFill>
                  <a:srgbClr val="E8E8E8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167400" y="-318875"/>
            <a:ext cx="1295235" cy="1552154"/>
          </a:xfrm>
          <a:custGeom>
            <a:avLst/>
            <a:gdLst/>
            <a:ahLst/>
            <a:cxnLst/>
            <a:rect l="l" t="t" r="r" b="b"/>
            <a:pathLst>
              <a:path w="23861" h="28594" extrusionOk="0">
                <a:moveTo>
                  <a:pt x="473" y="0"/>
                </a:moveTo>
                <a:lnTo>
                  <a:pt x="357" y="572"/>
                </a:lnTo>
                <a:lnTo>
                  <a:pt x="188" y="1741"/>
                </a:lnTo>
                <a:lnTo>
                  <a:pt x="63" y="2929"/>
                </a:lnTo>
                <a:lnTo>
                  <a:pt x="9" y="4135"/>
                </a:lnTo>
                <a:lnTo>
                  <a:pt x="0" y="4742"/>
                </a:lnTo>
                <a:lnTo>
                  <a:pt x="9" y="5358"/>
                </a:lnTo>
                <a:lnTo>
                  <a:pt x="72" y="6572"/>
                </a:lnTo>
                <a:lnTo>
                  <a:pt x="188" y="7778"/>
                </a:lnTo>
                <a:lnTo>
                  <a:pt x="366" y="8966"/>
                </a:lnTo>
                <a:lnTo>
                  <a:pt x="607" y="10127"/>
                </a:lnTo>
                <a:lnTo>
                  <a:pt x="902" y="11270"/>
                </a:lnTo>
                <a:lnTo>
                  <a:pt x="1250" y="12395"/>
                </a:lnTo>
                <a:lnTo>
                  <a:pt x="1652" y="13484"/>
                </a:lnTo>
                <a:lnTo>
                  <a:pt x="2108" y="14556"/>
                </a:lnTo>
                <a:lnTo>
                  <a:pt x="2608" y="15601"/>
                </a:lnTo>
                <a:lnTo>
                  <a:pt x="3161" y="16619"/>
                </a:lnTo>
                <a:lnTo>
                  <a:pt x="3760" y="17601"/>
                </a:lnTo>
                <a:lnTo>
                  <a:pt x="4403" y="18547"/>
                </a:lnTo>
                <a:lnTo>
                  <a:pt x="5090" y="19467"/>
                </a:lnTo>
                <a:lnTo>
                  <a:pt x="5813" y="20351"/>
                </a:lnTo>
                <a:lnTo>
                  <a:pt x="6590" y="21200"/>
                </a:lnTo>
                <a:lnTo>
                  <a:pt x="7394" y="22012"/>
                </a:lnTo>
                <a:lnTo>
                  <a:pt x="8242" y="22780"/>
                </a:lnTo>
                <a:lnTo>
                  <a:pt x="9127" y="23513"/>
                </a:lnTo>
                <a:lnTo>
                  <a:pt x="10046" y="24200"/>
                </a:lnTo>
                <a:lnTo>
                  <a:pt x="11002" y="24843"/>
                </a:lnTo>
                <a:lnTo>
                  <a:pt x="11984" y="25441"/>
                </a:lnTo>
                <a:lnTo>
                  <a:pt x="12993" y="25986"/>
                </a:lnTo>
                <a:lnTo>
                  <a:pt x="14038" y="26495"/>
                </a:lnTo>
                <a:lnTo>
                  <a:pt x="15110" y="26942"/>
                </a:lnTo>
                <a:lnTo>
                  <a:pt x="16208" y="27343"/>
                </a:lnTo>
                <a:lnTo>
                  <a:pt x="17324" y="27692"/>
                </a:lnTo>
                <a:lnTo>
                  <a:pt x="18467" y="27986"/>
                </a:lnTo>
                <a:lnTo>
                  <a:pt x="19637" y="28228"/>
                </a:lnTo>
                <a:lnTo>
                  <a:pt x="20825" y="28406"/>
                </a:lnTo>
                <a:lnTo>
                  <a:pt x="22021" y="28531"/>
                </a:lnTo>
                <a:lnTo>
                  <a:pt x="23245" y="28594"/>
                </a:lnTo>
                <a:lnTo>
                  <a:pt x="23861" y="28594"/>
                </a:lnTo>
                <a:lnTo>
                  <a:pt x="23861" y="22727"/>
                </a:lnTo>
                <a:lnTo>
                  <a:pt x="23397" y="22727"/>
                </a:lnTo>
                <a:lnTo>
                  <a:pt x="22477" y="22673"/>
                </a:lnTo>
                <a:lnTo>
                  <a:pt x="21566" y="22584"/>
                </a:lnTo>
                <a:lnTo>
                  <a:pt x="20673" y="22450"/>
                </a:lnTo>
                <a:lnTo>
                  <a:pt x="19798" y="22271"/>
                </a:lnTo>
                <a:lnTo>
                  <a:pt x="18932" y="22048"/>
                </a:lnTo>
                <a:lnTo>
                  <a:pt x="18092" y="21780"/>
                </a:lnTo>
                <a:lnTo>
                  <a:pt x="17262" y="21477"/>
                </a:lnTo>
                <a:lnTo>
                  <a:pt x="16458" y="21137"/>
                </a:lnTo>
                <a:lnTo>
                  <a:pt x="15672" y="20762"/>
                </a:lnTo>
                <a:lnTo>
                  <a:pt x="14904" y="20342"/>
                </a:lnTo>
                <a:lnTo>
                  <a:pt x="14163" y="19896"/>
                </a:lnTo>
                <a:lnTo>
                  <a:pt x="13091" y="19155"/>
                </a:lnTo>
                <a:lnTo>
                  <a:pt x="11761" y="18056"/>
                </a:lnTo>
                <a:lnTo>
                  <a:pt x="10537" y="16842"/>
                </a:lnTo>
                <a:lnTo>
                  <a:pt x="9439" y="15502"/>
                </a:lnTo>
                <a:lnTo>
                  <a:pt x="8707" y="14431"/>
                </a:lnTo>
                <a:lnTo>
                  <a:pt x="8251" y="13690"/>
                </a:lnTo>
                <a:lnTo>
                  <a:pt x="7841" y="12931"/>
                </a:lnTo>
                <a:lnTo>
                  <a:pt x="7457" y="12145"/>
                </a:lnTo>
                <a:lnTo>
                  <a:pt x="7117" y="11332"/>
                </a:lnTo>
                <a:lnTo>
                  <a:pt x="6814" y="10511"/>
                </a:lnTo>
                <a:lnTo>
                  <a:pt x="6555" y="9662"/>
                </a:lnTo>
                <a:lnTo>
                  <a:pt x="6331" y="8805"/>
                </a:lnTo>
                <a:lnTo>
                  <a:pt x="6153" y="7921"/>
                </a:lnTo>
                <a:lnTo>
                  <a:pt x="6010" y="7028"/>
                </a:lnTo>
                <a:lnTo>
                  <a:pt x="5921" y="6126"/>
                </a:lnTo>
                <a:lnTo>
                  <a:pt x="5876" y="5206"/>
                </a:lnTo>
                <a:lnTo>
                  <a:pt x="5867" y="4742"/>
                </a:lnTo>
                <a:lnTo>
                  <a:pt x="5876" y="4126"/>
                </a:lnTo>
                <a:lnTo>
                  <a:pt x="5956" y="2911"/>
                </a:lnTo>
                <a:lnTo>
                  <a:pt x="6117" y="1732"/>
                </a:lnTo>
                <a:lnTo>
                  <a:pt x="6358" y="572"/>
                </a:lnTo>
                <a:lnTo>
                  <a:pt x="6501" y="0"/>
                </a:lnTo>
                <a:close/>
              </a:path>
            </a:pathLst>
          </a:custGeom>
          <a:solidFill>
            <a:srgbClr val="3BC4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813950" y="4105000"/>
            <a:ext cx="2076977" cy="1038505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rgbClr val="3BC4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5400000">
            <a:off x="-485525" y="-549175"/>
            <a:ext cx="1295235" cy="1552154"/>
          </a:xfrm>
          <a:custGeom>
            <a:avLst/>
            <a:gdLst/>
            <a:ahLst/>
            <a:cxnLst/>
            <a:rect l="l" t="t" r="r" b="b"/>
            <a:pathLst>
              <a:path w="23861" h="28594" extrusionOk="0">
                <a:moveTo>
                  <a:pt x="473" y="0"/>
                </a:moveTo>
                <a:lnTo>
                  <a:pt x="357" y="572"/>
                </a:lnTo>
                <a:lnTo>
                  <a:pt x="188" y="1741"/>
                </a:lnTo>
                <a:lnTo>
                  <a:pt x="63" y="2929"/>
                </a:lnTo>
                <a:lnTo>
                  <a:pt x="9" y="4135"/>
                </a:lnTo>
                <a:lnTo>
                  <a:pt x="0" y="4742"/>
                </a:lnTo>
                <a:lnTo>
                  <a:pt x="9" y="5358"/>
                </a:lnTo>
                <a:lnTo>
                  <a:pt x="72" y="6572"/>
                </a:lnTo>
                <a:lnTo>
                  <a:pt x="188" y="7778"/>
                </a:lnTo>
                <a:lnTo>
                  <a:pt x="366" y="8966"/>
                </a:lnTo>
                <a:lnTo>
                  <a:pt x="607" y="10127"/>
                </a:lnTo>
                <a:lnTo>
                  <a:pt x="902" y="11270"/>
                </a:lnTo>
                <a:lnTo>
                  <a:pt x="1250" y="12395"/>
                </a:lnTo>
                <a:lnTo>
                  <a:pt x="1652" y="13484"/>
                </a:lnTo>
                <a:lnTo>
                  <a:pt x="2108" y="14556"/>
                </a:lnTo>
                <a:lnTo>
                  <a:pt x="2608" y="15601"/>
                </a:lnTo>
                <a:lnTo>
                  <a:pt x="3161" y="16619"/>
                </a:lnTo>
                <a:lnTo>
                  <a:pt x="3760" y="17601"/>
                </a:lnTo>
                <a:lnTo>
                  <a:pt x="4403" y="18547"/>
                </a:lnTo>
                <a:lnTo>
                  <a:pt x="5090" y="19467"/>
                </a:lnTo>
                <a:lnTo>
                  <a:pt x="5813" y="20351"/>
                </a:lnTo>
                <a:lnTo>
                  <a:pt x="6590" y="21200"/>
                </a:lnTo>
                <a:lnTo>
                  <a:pt x="7394" y="22012"/>
                </a:lnTo>
                <a:lnTo>
                  <a:pt x="8242" y="22780"/>
                </a:lnTo>
                <a:lnTo>
                  <a:pt x="9127" y="23513"/>
                </a:lnTo>
                <a:lnTo>
                  <a:pt x="10046" y="24200"/>
                </a:lnTo>
                <a:lnTo>
                  <a:pt x="11002" y="24843"/>
                </a:lnTo>
                <a:lnTo>
                  <a:pt x="11984" y="25441"/>
                </a:lnTo>
                <a:lnTo>
                  <a:pt x="12993" y="25986"/>
                </a:lnTo>
                <a:lnTo>
                  <a:pt x="14038" y="26495"/>
                </a:lnTo>
                <a:lnTo>
                  <a:pt x="15110" y="26942"/>
                </a:lnTo>
                <a:lnTo>
                  <a:pt x="16208" y="27343"/>
                </a:lnTo>
                <a:lnTo>
                  <a:pt x="17324" y="27692"/>
                </a:lnTo>
                <a:lnTo>
                  <a:pt x="18467" y="27986"/>
                </a:lnTo>
                <a:lnTo>
                  <a:pt x="19637" y="28228"/>
                </a:lnTo>
                <a:lnTo>
                  <a:pt x="20825" y="28406"/>
                </a:lnTo>
                <a:lnTo>
                  <a:pt x="22021" y="28531"/>
                </a:lnTo>
                <a:lnTo>
                  <a:pt x="23245" y="28594"/>
                </a:lnTo>
                <a:lnTo>
                  <a:pt x="23861" y="28594"/>
                </a:lnTo>
                <a:lnTo>
                  <a:pt x="23861" y="22727"/>
                </a:lnTo>
                <a:lnTo>
                  <a:pt x="23397" y="22727"/>
                </a:lnTo>
                <a:lnTo>
                  <a:pt x="22477" y="22673"/>
                </a:lnTo>
                <a:lnTo>
                  <a:pt x="21566" y="22584"/>
                </a:lnTo>
                <a:lnTo>
                  <a:pt x="20673" y="22450"/>
                </a:lnTo>
                <a:lnTo>
                  <a:pt x="19798" y="22271"/>
                </a:lnTo>
                <a:lnTo>
                  <a:pt x="18932" y="22048"/>
                </a:lnTo>
                <a:lnTo>
                  <a:pt x="18092" y="21780"/>
                </a:lnTo>
                <a:lnTo>
                  <a:pt x="17262" y="21477"/>
                </a:lnTo>
                <a:lnTo>
                  <a:pt x="16458" y="21137"/>
                </a:lnTo>
                <a:lnTo>
                  <a:pt x="15672" y="20762"/>
                </a:lnTo>
                <a:lnTo>
                  <a:pt x="14904" y="20342"/>
                </a:lnTo>
                <a:lnTo>
                  <a:pt x="14163" y="19896"/>
                </a:lnTo>
                <a:lnTo>
                  <a:pt x="13091" y="19155"/>
                </a:lnTo>
                <a:lnTo>
                  <a:pt x="11761" y="18056"/>
                </a:lnTo>
                <a:lnTo>
                  <a:pt x="10537" y="16842"/>
                </a:lnTo>
                <a:lnTo>
                  <a:pt x="9439" y="15502"/>
                </a:lnTo>
                <a:lnTo>
                  <a:pt x="8707" y="14431"/>
                </a:lnTo>
                <a:lnTo>
                  <a:pt x="8251" y="13690"/>
                </a:lnTo>
                <a:lnTo>
                  <a:pt x="7841" y="12931"/>
                </a:lnTo>
                <a:lnTo>
                  <a:pt x="7457" y="12145"/>
                </a:lnTo>
                <a:lnTo>
                  <a:pt x="7117" y="11332"/>
                </a:lnTo>
                <a:lnTo>
                  <a:pt x="6814" y="10511"/>
                </a:lnTo>
                <a:lnTo>
                  <a:pt x="6555" y="9662"/>
                </a:lnTo>
                <a:lnTo>
                  <a:pt x="6331" y="8805"/>
                </a:lnTo>
                <a:lnTo>
                  <a:pt x="6153" y="7921"/>
                </a:lnTo>
                <a:lnTo>
                  <a:pt x="6010" y="7028"/>
                </a:lnTo>
                <a:lnTo>
                  <a:pt x="5921" y="6126"/>
                </a:lnTo>
                <a:lnTo>
                  <a:pt x="5876" y="5206"/>
                </a:lnTo>
                <a:lnTo>
                  <a:pt x="5867" y="4742"/>
                </a:lnTo>
                <a:lnTo>
                  <a:pt x="5876" y="4126"/>
                </a:lnTo>
                <a:lnTo>
                  <a:pt x="5956" y="2911"/>
                </a:lnTo>
                <a:lnTo>
                  <a:pt x="6117" y="1732"/>
                </a:lnTo>
                <a:lnTo>
                  <a:pt x="6358" y="572"/>
                </a:lnTo>
                <a:lnTo>
                  <a:pt x="6501" y="0"/>
                </a:lnTo>
                <a:close/>
              </a:path>
            </a:pathLst>
          </a:custGeom>
          <a:solidFill>
            <a:srgbClr val="3BC4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CUSTOM_1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779675" y="457200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1"/>
          </p:nvPr>
        </p:nvSpPr>
        <p:spPr>
          <a:xfrm>
            <a:off x="1012607" y="2425800"/>
            <a:ext cx="32334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2"/>
          </p:nvPr>
        </p:nvSpPr>
        <p:spPr>
          <a:xfrm>
            <a:off x="4897982" y="2425800"/>
            <a:ext cx="32334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title" idx="3"/>
          </p:nvPr>
        </p:nvSpPr>
        <p:spPr>
          <a:xfrm>
            <a:off x="1012618" y="1287175"/>
            <a:ext cx="32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 idx="4"/>
          </p:nvPr>
        </p:nvSpPr>
        <p:spPr>
          <a:xfrm>
            <a:off x="4897993" y="1287175"/>
            <a:ext cx="32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-1976425" y="-1468925"/>
            <a:ext cx="2756100" cy="275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8279125" y="4159000"/>
            <a:ext cx="2756100" cy="275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-336366" y="4621152"/>
            <a:ext cx="1234243" cy="617131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"/>
          <p:cNvSpPr/>
          <p:nvPr/>
        </p:nvSpPr>
        <p:spPr>
          <a:xfrm rot="10800000">
            <a:off x="8050159" y="-159936"/>
            <a:ext cx="1234243" cy="617131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096000" y="2786238"/>
            <a:ext cx="302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47050" y="2137338"/>
            <a:ext cx="39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825300" y="1564663"/>
            <a:ext cx="1568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449125" y="4363900"/>
            <a:ext cx="1559175" cy="779600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79675" y="457200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 rot="5400000">
            <a:off x="-425041" y="357354"/>
            <a:ext cx="1429452" cy="714737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7994762" y="4562938"/>
            <a:ext cx="1946318" cy="973175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028050" y="2249363"/>
            <a:ext cx="302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028050" y="1067075"/>
            <a:ext cx="367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 rot="10800000">
            <a:off x="6728200" y="-52874"/>
            <a:ext cx="1744249" cy="872139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5400000">
            <a:off x="-328527" y="471088"/>
            <a:ext cx="1138666" cy="569342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647050" y="4177400"/>
            <a:ext cx="2028900" cy="202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2382150" y="381750"/>
            <a:ext cx="4379700" cy="438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2491650" y="1385450"/>
            <a:ext cx="416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2463150" y="2965450"/>
            <a:ext cx="421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8167400" y="-318875"/>
            <a:ext cx="1295235" cy="1552154"/>
          </a:xfrm>
          <a:custGeom>
            <a:avLst/>
            <a:gdLst/>
            <a:ahLst/>
            <a:cxnLst/>
            <a:rect l="l" t="t" r="r" b="b"/>
            <a:pathLst>
              <a:path w="23861" h="28594" extrusionOk="0">
                <a:moveTo>
                  <a:pt x="473" y="0"/>
                </a:moveTo>
                <a:lnTo>
                  <a:pt x="357" y="572"/>
                </a:lnTo>
                <a:lnTo>
                  <a:pt x="188" y="1741"/>
                </a:lnTo>
                <a:lnTo>
                  <a:pt x="63" y="2929"/>
                </a:lnTo>
                <a:lnTo>
                  <a:pt x="9" y="4135"/>
                </a:lnTo>
                <a:lnTo>
                  <a:pt x="0" y="4742"/>
                </a:lnTo>
                <a:lnTo>
                  <a:pt x="9" y="5358"/>
                </a:lnTo>
                <a:lnTo>
                  <a:pt x="72" y="6572"/>
                </a:lnTo>
                <a:lnTo>
                  <a:pt x="188" y="7778"/>
                </a:lnTo>
                <a:lnTo>
                  <a:pt x="366" y="8966"/>
                </a:lnTo>
                <a:lnTo>
                  <a:pt x="607" y="10127"/>
                </a:lnTo>
                <a:lnTo>
                  <a:pt x="902" y="11270"/>
                </a:lnTo>
                <a:lnTo>
                  <a:pt x="1250" y="12395"/>
                </a:lnTo>
                <a:lnTo>
                  <a:pt x="1652" y="13484"/>
                </a:lnTo>
                <a:lnTo>
                  <a:pt x="2108" y="14556"/>
                </a:lnTo>
                <a:lnTo>
                  <a:pt x="2608" y="15601"/>
                </a:lnTo>
                <a:lnTo>
                  <a:pt x="3161" y="16619"/>
                </a:lnTo>
                <a:lnTo>
                  <a:pt x="3760" y="17601"/>
                </a:lnTo>
                <a:lnTo>
                  <a:pt x="4403" y="18547"/>
                </a:lnTo>
                <a:lnTo>
                  <a:pt x="5090" y="19467"/>
                </a:lnTo>
                <a:lnTo>
                  <a:pt x="5813" y="20351"/>
                </a:lnTo>
                <a:lnTo>
                  <a:pt x="6590" y="21200"/>
                </a:lnTo>
                <a:lnTo>
                  <a:pt x="7394" y="22012"/>
                </a:lnTo>
                <a:lnTo>
                  <a:pt x="8242" y="22780"/>
                </a:lnTo>
                <a:lnTo>
                  <a:pt x="9127" y="23513"/>
                </a:lnTo>
                <a:lnTo>
                  <a:pt x="10046" y="24200"/>
                </a:lnTo>
                <a:lnTo>
                  <a:pt x="11002" y="24843"/>
                </a:lnTo>
                <a:lnTo>
                  <a:pt x="11984" y="25441"/>
                </a:lnTo>
                <a:lnTo>
                  <a:pt x="12993" y="25986"/>
                </a:lnTo>
                <a:lnTo>
                  <a:pt x="14038" y="26495"/>
                </a:lnTo>
                <a:lnTo>
                  <a:pt x="15110" y="26942"/>
                </a:lnTo>
                <a:lnTo>
                  <a:pt x="16208" y="27343"/>
                </a:lnTo>
                <a:lnTo>
                  <a:pt x="17324" y="27692"/>
                </a:lnTo>
                <a:lnTo>
                  <a:pt x="18467" y="27986"/>
                </a:lnTo>
                <a:lnTo>
                  <a:pt x="19637" y="28228"/>
                </a:lnTo>
                <a:lnTo>
                  <a:pt x="20825" y="28406"/>
                </a:lnTo>
                <a:lnTo>
                  <a:pt x="22021" y="28531"/>
                </a:lnTo>
                <a:lnTo>
                  <a:pt x="23245" y="28594"/>
                </a:lnTo>
                <a:lnTo>
                  <a:pt x="23861" y="28594"/>
                </a:lnTo>
                <a:lnTo>
                  <a:pt x="23861" y="22727"/>
                </a:lnTo>
                <a:lnTo>
                  <a:pt x="23397" y="22727"/>
                </a:lnTo>
                <a:lnTo>
                  <a:pt x="22477" y="22673"/>
                </a:lnTo>
                <a:lnTo>
                  <a:pt x="21566" y="22584"/>
                </a:lnTo>
                <a:lnTo>
                  <a:pt x="20673" y="22450"/>
                </a:lnTo>
                <a:lnTo>
                  <a:pt x="19798" y="22271"/>
                </a:lnTo>
                <a:lnTo>
                  <a:pt x="18932" y="22048"/>
                </a:lnTo>
                <a:lnTo>
                  <a:pt x="18092" y="21780"/>
                </a:lnTo>
                <a:lnTo>
                  <a:pt x="17262" y="21477"/>
                </a:lnTo>
                <a:lnTo>
                  <a:pt x="16458" y="21137"/>
                </a:lnTo>
                <a:lnTo>
                  <a:pt x="15672" y="20762"/>
                </a:lnTo>
                <a:lnTo>
                  <a:pt x="14904" y="20342"/>
                </a:lnTo>
                <a:lnTo>
                  <a:pt x="14163" y="19896"/>
                </a:lnTo>
                <a:lnTo>
                  <a:pt x="13091" y="19155"/>
                </a:lnTo>
                <a:lnTo>
                  <a:pt x="11761" y="18056"/>
                </a:lnTo>
                <a:lnTo>
                  <a:pt x="10537" y="16842"/>
                </a:lnTo>
                <a:lnTo>
                  <a:pt x="9439" y="15502"/>
                </a:lnTo>
                <a:lnTo>
                  <a:pt x="8707" y="14431"/>
                </a:lnTo>
                <a:lnTo>
                  <a:pt x="8251" y="13690"/>
                </a:lnTo>
                <a:lnTo>
                  <a:pt x="7841" y="12931"/>
                </a:lnTo>
                <a:lnTo>
                  <a:pt x="7457" y="12145"/>
                </a:lnTo>
                <a:lnTo>
                  <a:pt x="7117" y="11332"/>
                </a:lnTo>
                <a:lnTo>
                  <a:pt x="6814" y="10511"/>
                </a:lnTo>
                <a:lnTo>
                  <a:pt x="6555" y="9662"/>
                </a:lnTo>
                <a:lnTo>
                  <a:pt x="6331" y="8805"/>
                </a:lnTo>
                <a:lnTo>
                  <a:pt x="6153" y="7921"/>
                </a:lnTo>
                <a:lnTo>
                  <a:pt x="6010" y="7028"/>
                </a:lnTo>
                <a:lnTo>
                  <a:pt x="5921" y="6126"/>
                </a:lnTo>
                <a:lnTo>
                  <a:pt x="5876" y="5206"/>
                </a:lnTo>
                <a:lnTo>
                  <a:pt x="5867" y="4742"/>
                </a:lnTo>
                <a:lnTo>
                  <a:pt x="5876" y="4126"/>
                </a:lnTo>
                <a:lnTo>
                  <a:pt x="5956" y="2911"/>
                </a:lnTo>
                <a:lnTo>
                  <a:pt x="6117" y="1732"/>
                </a:lnTo>
                <a:lnTo>
                  <a:pt x="6358" y="572"/>
                </a:lnTo>
                <a:lnTo>
                  <a:pt x="6501" y="0"/>
                </a:lnTo>
                <a:close/>
              </a:path>
            </a:pathLst>
          </a:custGeom>
          <a:solidFill>
            <a:srgbClr val="3BC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 rot="9899954">
            <a:off x="-299103" y="4199516"/>
            <a:ext cx="1295230" cy="1552148"/>
          </a:xfrm>
          <a:custGeom>
            <a:avLst/>
            <a:gdLst/>
            <a:ahLst/>
            <a:cxnLst/>
            <a:rect l="l" t="t" r="r" b="b"/>
            <a:pathLst>
              <a:path w="23861" h="28594" extrusionOk="0">
                <a:moveTo>
                  <a:pt x="473" y="0"/>
                </a:moveTo>
                <a:lnTo>
                  <a:pt x="357" y="572"/>
                </a:lnTo>
                <a:lnTo>
                  <a:pt x="188" y="1741"/>
                </a:lnTo>
                <a:lnTo>
                  <a:pt x="63" y="2929"/>
                </a:lnTo>
                <a:lnTo>
                  <a:pt x="9" y="4135"/>
                </a:lnTo>
                <a:lnTo>
                  <a:pt x="0" y="4742"/>
                </a:lnTo>
                <a:lnTo>
                  <a:pt x="9" y="5358"/>
                </a:lnTo>
                <a:lnTo>
                  <a:pt x="72" y="6572"/>
                </a:lnTo>
                <a:lnTo>
                  <a:pt x="188" y="7778"/>
                </a:lnTo>
                <a:lnTo>
                  <a:pt x="366" y="8966"/>
                </a:lnTo>
                <a:lnTo>
                  <a:pt x="607" y="10127"/>
                </a:lnTo>
                <a:lnTo>
                  <a:pt x="902" y="11270"/>
                </a:lnTo>
                <a:lnTo>
                  <a:pt x="1250" y="12395"/>
                </a:lnTo>
                <a:lnTo>
                  <a:pt x="1652" y="13484"/>
                </a:lnTo>
                <a:lnTo>
                  <a:pt x="2108" y="14556"/>
                </a:lnTo>
                <a:lnTo>
                  <a:pt x="2608" y="15601"/>
                </a:lnTo>
                <a:lnTo>
                  <a:pt x="3161" y="16619"/>
                </a:lnTo>
                <a:lnTo>
                  <a:pt x="3760" y="17601"/>
                </a:lnTo>
                <a:lnTo>
                  <a:pt x="4403" y="18547"/>
                </a:lnTo>
                <a:lnTo>
                  <a:pt x="5090" y="19467"/>
                </a:lnTo>
                <a:lnTo>
                  <a:pt x="5813" y="20351"/>
                </a:lnTo>
                <a:lnTo>
                  <a:pt x="6590" y="21200"/>
                </a:lnTo>
                <a:lnTo>
                  <a:pt x="7394" y="22012"/>
                </a:lnTo>
                <a:lnTo>
                  <a:pt x="8242" y="22780"/>
                </a:lnTo>
                <a:lnTo>
                  <a:pt x="9127" y="23513"/>
                </a:lnTo>
                <a:lnTo>
                  <a:pt x="10046" y="24200"/>
                </a:lnTo>
                <a:lnTo>
                  <a:pt x="11002" y="24843"/>
                </a:lnTo>
                <a:lnTo>
                  <a:pt x="11984" y="25441"/>
                </a:lnTo>
                <a:lnTo>
                  <a:pt x="12993" y="25986"/>
                </a:lnTo>
                <a:lnTo>
                  <a:pt x="14038" y="26495"/>
                </a:lnTo>
                <a:lnTo>
                  <a:pt x="15110" y="26942"/>
                </a:lnTo>
                <a:lnTo>
                  <a:pt x="16208" y="27343"/>
                </a:lnTo>
                <a:lnTo>
                  <a:pt x="17324" y="27692"/>
                </a:lnTo>
                <a:lnTo>
                  <a:pt x="18467" y="27986"/>
                </a:lnTo>
                <a:lnTo>
                  <a:pt x="19637" y="28228"/>
                </a:lnTo>
                <a:lnTo>
                  <a:pt x="20825" y="28406"/>
                </a:lnTo>
                <a:lnTo>
                  <a:pt x="22021" y="28531"/>
                </a:lnTo>
                <a:lnTo>
                  <a:pt x="23245" y="28594"/>
                </a:lnTo>
                <a:lnTo>
                  <a:pt x="23861" y="28594"/>
                </a:lnTo>
                <a:lnTo>
                  <a:pt x="23861" y="22727"/>
                </a:lnTo>
                <a:lnTo>
                  <a:pt x="23397" y="22727"/>
                </a:lnTo>
                <a:lnTo>
                  <a:pt x="22477" y="22673"/>
                </a:lnTo>
                <a:lnTo>
                  <a:pt x="21566" y="22584"/>
                </a:lnTo>
                <a:lnTo>
                  <a:pt x="20673" y="22450"/>
                </a:lnTo>
                <a:lnTo>
                  <a:pt x="19798" y="22271"/>
                </a:lnTo>
                <a:lnTo>
                  <a:pt x="18932" y="22048"/>
                </a:lnTo>
                <a:lnTo>
                  <a:pt x="18092" y="21780"/>
                </a:lnTo>
                <a:lnTo>
                  <a:pt x="17262" y="21477"/>
                </a:lnTo>
                <a:lnTo>
                  <a:pt x="16458" y="21137"/>
                </a:lnTo>
                <a:lnTo>
                  <a:pt x="15672" y="20762"/>
                </a:lnTo>
                <a:lnTo>
                  <a:pt x="14904" y="20342"/>
                </a:lnTo>
                <a:lnTo>
                  <a:pt x="14163" y="19896"/>
                </a:lnTo>
                <a:lnTo>
                  <a:pt x="13091" y="19155"/>
                </a:lnTo>
                <a:lnTo>
                  <a:pt x="11761" y="18056"/>
                </a:lnTo>
                <a:lnTo>
                  <a:pt x="10537" y="16842"/>
                </a:lnTo>
                <a:lnTo>
                  <a:pt x="9439" y="15502"/>
                </a:lnTo>
                <a:lnTo>
                  <a:pt x="8707" y="14431"/>
                </a:lnTo>
                <a:lnTo>
                  <a:pt x="8251" y="13690"/>
                </a:lnTo>
                <a:lnTo>
                  <a:pt x="7841" y="12931"/>
                </a:lnTo>
                <a:lnTo>
                  <a:pt x="7457" y="12145"/>
                </a:lnTo>
                <a:lnTo>
                  <a:pt x="7117" y="11332"/>
                </a:lnTo>
                <a:lnTo>
                  <a:pt x="6814" y="10511"/>
                </a:lnTo>
                <a:lnTo>
                  <a:pt x="6555" y="9662"/>
                </a:lnTo>
                <a:lnTo>
                  <a:pt x="6331" y="8805"/>
                </a:lnTo>
                <a:lnTo>
                  <a:pt x="6153" y="7921"/>
                </a:lnTo>
                <a:lnTo>
                  <a:pt x="6010" y="7028"/>
                </a:lnTo>
                <a:lnTo>
                  <a:pt x="5921" y="6126"/>
                </a:lnTo>
                <a:lnTo>
                  <a:pt x="5876" y="5206"/>
                </a:lnTo>
                <a:lnTo>
                  <a:pt x="5867" y="4742"/>
                </a:lnTo>
                <a:lnTo>
                  <a:pt x="5876" y="4126"/>
                </a:lnTo>
                <a:lnTo>
                  <a:pt x="5956" y="2911"/>
                </a:lnTo>
                <a:lnTo>
                  <a:pt x="6117" y="1732"/>
                </a:lnTo>
                <a:lnTo>
                  <a:pt x="6358" y="572"/>
                </a:lnTo>
                <a:lnTo>
                  <a:pt x="6501" y="0"/>
                </a:lnTo>
                <a:close/>
              </a:path>
            </a:pathLst>
          </a:custGeom>
          <a:solidFill>
            <a:srgbClr val="3BC5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384269" y="1235275"/>
            <a:ext cx="39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1384269" y="1804275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2" hasCustomPrompt="1"/>
          </p:nvPr>
        </p:nvSpPr>
        <p:spPr>
          <a:xfrm>
            <a:off x="1384269" y="719850"/>
            <a:ext cx="1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 idx="3"/>
          </p:nvPr>
        </p:nvSpPr>
        <p:spPr>
          <a:xfrm>
            <a:off x="1384269" y="3418225"/>
            <a:ext cx="31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4"/>
          </p:nvPr>
        </p:nvSpPr>
        <p:spPr>
          <a:xfrm>
            <a:off x="1384269" y="3987225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5" hasCustomPrompt="1"/>
          </p:nvPr>
        </p:nvSpPr>
        <p:spPr>
          <a:xfrm>
            <a:off x="1384269" y="2902800"/>
            <a:ext cx="1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6"/>
          </p:nvPr>
        </p:nvSpPr>
        <p:spPr>
          <a:xfrm>
            <a:off x="5385419" y="1235275"/>
            <a:ext cx="31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7"/>
          </p:nvPr>
        </p:nvSpPr>
        <p:spPr>
          <a:xfrm>
            <a:off x="5385419" y="1804275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8" hasCustomPrompt="1"/>
          </p:nvPr>
        </p:nvSpPr>
        <p:spPr>
          <a:xfrm>
            <a:off x="5385419" y="719850"/>
            <a:ext cx="1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9"/>
          </p:nvPr>
        </p:nvSpPr>
        <p:spPr>
          <a:xfrm>
            <a:off x="5385419" y="3418225"/>
            <a:ext cx="31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3"/>
          </p:nvPr>
        </p:nvSpPr>
        <p:spPr>
          <a:xfrm>
            <a:off x="5385419" y="3987225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14" hasCustomPrompt="1"/>
          </p:nvPr>
        </p:nvSpPr>
        <p:spPr>
          <a:xfrm>
            <a:off x="5385419" y="2902800"/>
            <a:ext cx="1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/>
          <p:nvPr/>
        </p:nvSpPr>
        <p:spPr>
          <a:xfrm rot="-8100000">
            <a:off x="7695036" y="23885"/>
            <a:ext cx="2062563" cy="1031298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 rot="2700000">
            <a:off x="-489646" y="4521452"/>
            <a:ext cx="1469637" cy="734830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ctrTitle"/>
          </p:nvPr>
        </p:nvSpPr>
        <p:spPr>
          <a:xfrm>
            <a:off x="951850" y="-120950"/>
            <a:ext cx="3746100" cy="17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"/>
          </p:nvPr>
        </p:nvSpPr>
        <p:spPr>
          <a:xfrm>
            <a:off x="5269925" y="1226625"/>
            <a:ext cx="2861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21"/>
          <p:cNvSpPr/>
          <p:nvPr/>
        </p:nvSpPr>
        <p:spPr>
          <a:xfrm rot="-5400000">
            <a:off x="8299021" y="445940"/>
            <a:ext cx="1234243" cy="617131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779675" y="457200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 idx="2"/>
          </p:nvPr>
        </p:nvSpPr>
        <p:spPr>
          <a:xfrm>
            <a:off x="834350" y="3077200"/>
            <a:ext cx="236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808400" y="3646200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3"/>
          </p:nvPr>
        </p:nvSpPr>
        <p:spPr>
          <a:xfrm>
            <a:off x="3365700" y="3646200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4"/>
          </p:nvPr>
        </p:nvSpPr>
        <p:spPr>
          <a:xfrm>
            <a:off x="5923000" y="3646200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1400"/>
              <a:buNone/>
              <a:defRPr sz="1400">
                <a:solidFill>
                  <a:srgbClr val="1C1C1C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 idx="5"/>
          </p:nvPr>
        </p:nvSpPr>
        <p:spPr>
          <a:xfrm>
            <a:off x="3391650" y="3077200"/>
            <a:ext cx="236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6"/>
          </p:nvPr>
        </p:nvSpPr>
        <p:spPr>
          <a:xfrm>
            <a:off x="5948950" y="3077200"/>
            <a:ext cx="236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25"/>
          <p:cNvSpPr/>
          <p:nvPr/>
        </p:nvSpPr>
        <p:spPr>
          <a:xfrm rot="10800000">
            <a:off x="-52079" y="-10"/>
            <a:ext cx="1234243" cy="617131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5"/>
          <p:cNvSpPr/>
          <p:nvPr/>
        </p:nvSpPr>
        <p:spPr>
          <a:xfrm rot="10800000">
            <a:off x="7890571" y="-10"/>
            <a:ext cx="1234243" cy="617131"/>
          </a:xfrm>
          <a:custGeom>
            <a:avLst/>
            <a:gdLst/>
            <a:ahLst/>
            <a:cxnLst/>
            <a:rect l="l" t="t" r="r" b="b"/>
            <a:pathLst>
              <a:path w="62367" h="31184" extrusionOk="0">
                <a:moveTo>
                  <a:pt x="31184" y="1"/>
                </a:moveTo>
                <a:lnTo>
                  <a:pt x="30380" y="9"/>
                </a:lnTo>
                <a:lnTo>
                  <a:pt x="28781" y="90"/>
                </a:lnTo>
                <a:lnTo>
                  <a:pt x="27210" y="251"/>
                </a:lnTo>
                <a:lnTo>
                  <a:pt x="25665" y="483"/>
                </a:lnTo>
                <a:lnTo>
                  <a:pt x="24138" y="795"/>
                </a:lnTo>
                <a:lnTo>
                  <a:pt x="22646" y="1179"/>
                </a:lnTo>
                <a:lnTo>
                  <a:pt x="21182" y="1635"/>
                </a:lnTo>
                <a:lnTo>
                  <a:pt x="19753" y="2162"/>
                </a:lnTo>
                <a:lnTo>
                  <a:pt x="18351" y="2751"/>
                </a:lnTo>
                <a:lnTo>
                  <a:pt x="16985" y="3412"/>
                </a:lnTo>
                <a:lnTo>
                  <a:pt x="15663" y="4126"/>
                </a:lnTo>
                <a:lnTo>
                  <a:pt x="14377" y="4912"/>
                </a:lnTo>
                <a:lnTo>
                  <a:pt x="13127" y="5751"/>
                </a:lnTo>
                <a:lnTo>
                  <a:pt x="11930" y="6653"/>
                </a:lnTo>
                <a:lnTo>
                  <a:pt x="10779" y="7600"/>
                </a:lnTo>
                <a:lnTo>
                  <a:pt x="9671" y="8609"/>
                </a:lnTo>
                <a:lnTo>
                  <a:pt x="8609" y="9672"/>
                </a:lnTo>
                <a:lnTo>
                  <a:pt x="7599" y="10779"/>
                </a:lnTo>
                <a:lnTo>
                  <a:pt x="6653" y="11931"/>
                </a:lnTo>
                <a:lnTo>
                  <a:pt x="5751" y="13128"/>
                </a:lnTo>
                <a:lnTo>
                  <a:pt x="4912" y="14378"/>
                </a:lnTo>
                <a:lnTo>
                  <a:pt x="4135" y="15664"/>
                </a:lnTo>
                <a:lnTo>
                  <a:pt x="3411" y="16985"/>
                </a:lnTo>
                <a:lnTo>
                  <a:pt x="2750" y="18352"/>
                </a:lnTo>
                <a:lnTo>
                  <a:pt x="2161" y="19745"/>
                </a:lnTo>
                <a:lnTo>
                  <a:pt x="1634" y="21182"/>
                </a:lnTo>
                <a:lnTo>
                  <a:pt x="1179" y="22647"/>
                </a:lnTo>
                <a:lnTo>
                  <a:pt x="795" y="24138"/>
                </a:lnTo>
                <a:lnTo>
                  <a:pt x="482" y="25665"/>
                </a:lnTo>
                <a:lnTo>
                  <a:pt x="250" y="27210"/>
                </a:lnTo>
                <a:lnTo>
                  <a:pt x="89" y="28782"/>
                </a:lnTo>
                <a:lnTo>
                  <a:pt x="9" y="30380"/>
                </a:lnTo>
                <a:lnTo>
                  <a:pt x="0" y="31184"/>
                </a:lnTo>
                <a:lnTo>
                  <a:pt x="16297" y="31184"/>
                </a:lnTo>
                <a:lnTo>
                  <a:pt x="16315" y="30416"/>
                </a:lnTo>
                <a:lnTo>
                  <a:pt x="16467" y="28916"/>
                </a:lnTo>
                <a:lnTo>
                  <a:pt x="16762" y="27460"/>
                </a:lnTo>
                <a:lnTo>
                  <a:pt x="17199" y="26058"/>
                </a:lnTo>
                <a:lnTo>
                  <a:pt x="17762" y="24728"/>
                </a:lnTo>
                <a:lnTo>
                  <a:pt x="18449" y="23459"/>
                </a:lnTo>
                <a:lnTo>
                  <a:pt x="19253" y="22272"/>
                </a:lnTo>
                <a:lnTo>
                  <a:pt x="20164" y="21173"/>
                </a:lnTo>
                <a:lnTo>
                  <a:pt x="21173" y="20164"/>
                </a:lnTo>
                <a:lnTo>
                  <a:pt x="22271" y="19253"/>
                </a:lnTo>
                <a:lnTo>
                  <a:pt x="23459" y="18450"/>
                </a:lnTo>
                <a:lnTo>
                  <a:pt x="24727" y="17762"/>
                </a:lnTo>
                <a:lnTo>
                  <a:pt x="26067" y="17200"/>
                </a:lnTo>
                <a:lnTo>
                  <a:pt x="27460" y="16762"/>
                </a:lnTo>
                <a:lnTo>
                  <a:pt x="28915" y="16467"/>
                </a:lnTo>
                <a:lnTo>
                  <a:pt x="30416" y="16307"/>
                </a:lnTo>
                <a:lnTo>
                  <a:pt x="31184" y="16298"/>
                </a:lnTo>
                <a:lnTo>
                  <a:pt x="31951" y="16307"/>
                </a:lnTo>
                <a:lnTo>
                  <a:pt x="33452" y="16467"/>
                </a:lnTo>
                <a:lnTo>
                  <a:pt x="34907" y="16762"/>
                </a:lnTo>
                <a:lnTo>
                  <a:pt x="36309" y="17200"/>
                </a:lnTo>
                <a:lnTo>
                  <a:pt x="37640" y="17762"/>
                </a:lnTo>
                <a:lnTo>
                  <a:pt x="38908" y="18450"/>
                </a:lnTo>
                <a:lnTo>
                  <a:pt x="40096" y="19253"/>
                </a:lnTo>
                <a:lnTo>
                  <a:pt x="41203" y="20164"/>
                </a:lnTo>
                <a:lnTo>
                  <a:pt x="42212" y="21173"/>
                </a:lnTo>
                <a:lnTo>
                  <a:pt x="43123" y="22272"/>
                </a:lnTo>
                <a:lnTo>
                  <a:pt x="43918" y="23459"/>
                </a:lnTo>
                <a:lnTo>
                  <a:pt x="44605" y="24728"/>
                </a:lnTo>
                <a:lnTo>
                  <a:pt x="45177" y="26058"/>
                </a:lnTo>
                <a:lnTo>
                  <a:pt x="45605" y="27460"/>
                </a:lnTo>
                <a:lnTo>
                  <a:pt x="45909" y="28916"/>
                </a:lnTo>
                <a:lnTo>
                  <a:pt x="46061" y="30416"/>
                </a:lnTo>
                <a:lnTo>
                  <a:pt x="46070" y="31184"/>
                </a:lnTo>
                <a:lnTo>
                  <a:pt x="62367" y="31184"/>
                </a:lnTo>
                <a:lnTo>
                  <a:pt x="62358" y="30380"/>
                </a:lnTo>
                <a:lnTo>
                  <a:pt x="62278" y="28782"/>
                </a:lnTo>
                <a:lnTo>
                  <a:pt x="62117" y="27210"/>
                </a:lnTo>
                <a:lnTo>
                  <a:pt x="61885" y="25665"/>
                </a:lnTo>
                <a:lnTo>
                  <a:pt x="61572" y="24138"/>
                </a:lnTo>
                <a:lnTo>
                  <a:pt x="61188" y="22647"/>
                </a:lnTo>
                <a:lnTo>
                  <a:pt x="60733" y="21182"/>
                </a:lnTo>
                <a:lnTo>
                  <a:pt x="60206" y="19745"/>
                </a:lnTo>
                <a:lnTo>
                  <a:pt x="59617" y="18352"/>
                </a:lnTo>
                <a:lnTo>
                  <a:pt x="58956" y="16985"/>
                </a:lnTo>
                <a:lnTo>
                  <a:pt x="58241" y="15664"/>
                </a:lnTo>
                <a:lnTo>
                  <a:pt x="57455" y="14378"/>
                </a:lnTo>
                <a:lnTo>
                  <a:pt x="56616" y="13128"/>
                </a:lnTo>
                <a:lnTo>
                  <a:pt x="55723" y="11931"/>
                </a:lnTo>
                <a:lnTo>
                  <a:pt x="54768" y="10779"/>
                </a:lnTo>
                <a:lnTo>
                  <a:pt x="53758" y="9672"/>
                </a:lnTo>
                <a:lnTo>
                  <a:pt x="52705" y="8609"/>
                </a:lnTo>
                <a:lnTo>
                  <a:pt x="51597" y="7600"/>
                </a:lnTo>
                <a:lnTo>
                  <a:pt x="50437" y="6653"/>
                </a:lnTo>
                <a:lnTo>
                  <a:pt x="49240" y="5751"/>
                </a:lnTo>
                <a:lnTo>
                  <a:pt x="47990" y="4912"/>
                </a:lnTo>
                <a:lnTo>
                  <a:pt x="46704" y="4126"/>
                </a:lnTo>
                <a:lnTo>
                  <a:pt x="45382" y="3412"/>
                </a:lnTo>
                <a:lnTo>
                  <a:pt x="44016" y="2751"/>
                </a:lnTo>
                <a:lnTo>
                  <a:pt x="42623" y="2162"/>
                </a:lnTo>
                <a:lnTo>
                  <a:pt x="41185" y="1635"/>
                </a:lnTo>
                <a:lnTo>
                  <a:pt x="39721" y="1179"/>
                </a:lnTo>
                <a:lnTo>
                  <a:pt x="38229" y="795"/>
                </a:lnTo>
                <a:lnTo>
                  <a:pt x="36702" y="483"/>
                </a:lnTo>
                <a:lnTo>
                  <a:pt x="35157" y="251"/>
                </a:lnTo>
                <a:lnTo>
                  <a:pt x="33586" y="90"/>
                </a:lnTo>
                <a:lnTo>
                  <a:pt x="31987" y="9"/>
                </a:lnTo>
                <a:lnTo>
                  <a:pt x="311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560875" y="4622075"/>
            <a:ext cx="2756100" cy="275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8E8E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470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BC57F"/>
              </a:buClr>
              <a:buSzPts val="3200"/>
              <a:buFont typeface="Oswald SemiBold"/>
              <a:buNone/>
              <a:defRPr sz="3200">
                <a:solidFill>
                  <a:srgbClr val="3BC57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1" r:id="rId7"/>
    <p:sldLayoutId id="2147483667" r:id="rId8"/>
    <p:sldLayoutId id="2147483671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EA4335"/>
          </p15:clr>
        </p15:guide>
        <p15:guide id="2" pos="408">
          <p15:clr>
            <a:srgbClr val="EA4335"/>
          </p15:clr>
        </p15:guide>
        <p15:guide id="3" pos="5359">
          <p15:clr>
            <a:srgbClr val="EA4335"/>
          </p15:clr>
        </p15:guide>
        <p15:guide id="4" orient="horz" pos="296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11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2.wdp"/><Relationship Id="rId5" Type="http://schemas.openxmlformats.org/officeDocument/2006/relationships/image" Target="../media/image14.png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5.wdp"/><Relationship Id="rId5" Type="http://schemas.openxmlformats.org/officeDocument/2006/relationships/image" Target="../media/image17.png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8.wdp"/><Relationship Id="rId5" Type="http://schemas.openxmlformats.org/officeDocument/2006/relationships/image" Target="../media/image20.png"/><Relationship Id="rId4" Type="http://schemas.microsoft.com/office/2007/relationships/hdphoto" Target="../media/hdphoto17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9B032-081E-461D-BC8C-021F738BF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166" y="1068842"/>
            <a:ext cx="3147641" cy="29037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2" name="Google Shape;222;p30"/>
          <p:cNvSpPr txBox="1">
            <a:spLocks noGrp="1"/>
          </p:cNvSpPr>
          <p:nvPr>
            <p:ph type="ctrTitle"/>
          </p:nvPr>
        </p:nvSpPr>
        <p:spPr>
          <a:xfrm>
            <a:off x="4006757" y="1433567"/>
            <a:ext cx="4266800" cy="13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/>
              <a:t>T</a:t>
            </a:r>
            <a:r>
              <a:rPr lang="en-US" sz="3200" err="1"/>
              <a:t>ime</a:t>
            </a:r>
            <a:r>
              <a:rPr lang="id" sz="3200"/>
              <a:t> </a:t>
            </a:r>
            <a:r>
              <a:rPr lang="en-US" sz="3200"/>
              <a:t>Series Forecasting of </a:t>
            </a:r>
            <a:r>
              <a:rPr lang="id" sz="3200"/>
              <a:t>CO</a:t>
            </a:r>
            <a:r>
              <a:rPr lang="id" sz="3200" baseline="-25000"/>
              <a:t>2</a:t>
            </a:r>
            <a:r>
              <a:rPr lang="id" sz="3200"/>
              <a:t> Emissions</a:t>
            </a:r>
            <a:endParaRPr sz="3200"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4006757" y="2864756"/>
            <a:ext cx="396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/>
              <a:t>Kodjo</a:t>
            </a:r>
            <a:r>
              <a:rPr lang="en-US" sz="1800"/>
              <a:t> </a:t>
            </a:r>
            <a:r>
              <a:rPr lang="en-US" sz="1800" err="1"/>
              <a:t>Botchway</a:t>
            </a:r>
            <a:endParaRPr lang="en-US"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Rupom Bhattacherjee</a:t>
            </a:r>
            <a:endParaRPr sz="1800"/>
          </a:p>
        </p:txBody>
      </p:sp>
      <p:grpSp>
        <p:nvGrpSpPr>
          <p:cNvPr id="224" name="Google Shape;224;p30"/>
          <p:cNvGrpSpPr/>
          <p:nvPr/>
        </p:nvGrpSpPr>
        <p:grpSpPr>
          <a:xfrm>
            <a:off x="7644962" y="1214528"/>
            <a:ext cx="389288" cy="389154"/>
            <a:chOff x="1122400" y="1402350"/>
            <a:chExt cx="654375" cy="654150"/>
          </a:xfrm>
        </p:grpSpPr>
        <p:sp>
          <p:nvSpPr>
            <p:cNvPr id="225" name="Google Shape;225;p30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30"/>
          <p:cNvGrpSpPr/>
          <p:nvPr/>
        </p:nvGrpSpPr>
        <p:grpSpPr>
          <a:xfrm>
            <a:off x="7830612" y="4363463"/>
            <a:ext cx="269472" cy="269379"/>
            <a:chOff x="1122400" y="1402350"/>
            <a:chExt cx="654375" cy="654150"/>
          </a:xfrm>
        </p:grpSpPr>
        <p:sp>
          <p:nvSpPr>
            <p:cNvPr id="237" name="Google Shape;237;p30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30"/>
          <p:cNvGrpSpPr/>
          <p:nvPr/>
        </p:nvGrpSpPr>
        <p:grpSpPr>
          <a:xfrm>
            <a:off x="549451" y="4363473"/>
            <a:ext cx="415855" cy="415712"/>
            <a:chOff x="1122400" y="1402350"/>
            <a:chExt cx="654375" cy="654150"/>
          </a:xfrm>
        </p:grpSpPr>
        <p:sp>
          <p:nvSpPr>
            <p:cNvPr id="249" name="Google Shape;249;p30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30"/>
          <p:cNvGrpSpPr/>
          <p:nvPr/>
        </p:nvGrpSpPr>
        <p:grpSpPr>
          <a:xfrm>
            <a:off x="2847361" y="872877"/>
            <a:ext cx="631210" cy="630993"/>
            <a:chOff x="1122400" y="1402350"/>
            <a:chExt cx="654375" cy="654150"/>
          </a:xfrm>
        </p:grpSpPr>
        <p:sp>
          <p:nvSpPr>
            <p:cNvPr id="261" name="Google Shape;261;p30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8258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C3A2107-2028-4638-A522-9FA948B8FA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816" y="913417"/>
            <a:ext cx="4297680" cy="3316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89" name="Google Shape;789;p42"/>
          <p:cNvSpPr txBox="1">
            <a:spLocks noGrp="1"/>
          </p:cNvSpPr>
          <p:nvPr>
            <p:ph type="title"/>
          </p:nvPr>
        </p:nvSpPr>
        <p:spPr>
          <a:xfrm>
            <a:off x="768750" y="100643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Preparation</a:t>
            </a: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1"/>
          </p:nvPr>
        </p:nvSpPr>
        <p:spPr>
          <a:xfrm>
            <a:off x="1065958" y="1936648"/>
            <a:ext cx="32334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Naïve test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Augmented Dickey Fuller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Rolling statistics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title" idx="3"/>
          </p:nvPr>
        </p:nvSpPr>
        <p:spPr>
          <a:xfrm>
            <a:off x="684958" y="1262881"/>
            <a:ext cx="32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Checking stationarity</a:t>
            </a:r>
            <a:endParaRPr/>
          </a:p>
        </p:txBody>
      </p:sp>
      <p:grpSp>
        <p:nvGrpSpPr>
          <p:cNvPr id="794" name="Google Shape;794;p42"/>
          <p:cNvGrpSpPr/>
          <p:nvPr/>
        </p:nvGrpSpPr>
        <p:grpSpPr>
          <a:xfrm>
            <a:off x="46547" y="87571"/>
            <a:ext cx="557855" cy="557663"/>
            <a:chOff x="1122400" y="1402350"/>
            <a:chExt cx="654375" cy="654150"/>
          </a:xfrm>
        </p:grpSpPr>
        <p:sp>
          <p:nvSpPr>
            <p:cNvPr id="795" name="Google Shape;795;p42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42"/>
          <p:cNvGrpSpPr/>
          <p:nvPr/>
        </p:nvGrpSpPr>
        <p:grpSpPr>
          <a:xfrm>
            <a:off x="8539497" y="4424796"/>
            <a:ext cx="557855" cy="557663"/>
            <a:chOff x="1122400" y="1402350"/>
            <a:chExt cx="654375" cy="654150"/>
          </a:xfrm>
        </p:grpSpPr>
        <p:sp>
          <p:nvSpPr>
            <p:cNvPr id="807" name="Google Shape;807;p42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C31006-299C-436A-B0E7-FC158BA4C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424781"/>
              </p:ext>
            </p:extLst>
          </p:nvPr>
        </p:nvGraphicFramePr>
        <p:xfrm>
          <a:off x="601546" y="3127514"/>
          <a:ext cx="4088173" cy="1644079"/>
        </p:xfrm>
        <a:graphic>
          <a:graphicData uri="http://schemas.openxmlformats.org/drawingml/2006/table">
            <a:tbl>
              <a:tblPr firstRow="1" firstCol="1" bandRow="1">
                <a:tableStyleId>{44116910-F3CA-4F0D-85D7-6C8B3C761F56}</a:tableStyleId>
              </a:tblPr>
              <a:tblGrid>
                <a:gridCol w="1362433">
                  <a:extLst>
                    <a:ext uri="{9D8B030D-6E8A-4147-A177-3AD203B41FA5}">
                      <a16:colId xmlns:a16="http://schemas.microsoft.com/office/drawing/2014/main" val="635774050"/>
                    </a:ext>
                  </a:extLst>
                </a:gridCol>
                <a:gridCol w="1483208">
                  <a:extLst>
                    <a:ext uri="{9D8B030D-6E8A-4147-A177-3AD203B41FA5}">
                      <a16:colId xmlns:a16="http://schemas.microsoft.com/office/drawing/2014/main" val="3872684689"/>
                    </a:ext>
                  </a:extLst>
                </a:gridCol>
                <a:gridCol w="1242532">
                  <a:extLst>
                    <a:ext uri="{9D8B030D-6E8A-4147-A177-3AD203B41FA5}">
                      <a16:colId xmlns:a16="http://schemas.microsoft.com/office/drawing/2014/main" val="38792899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C57F"/>
                        </a:buClr>
                        <a:buSzPts val="2400"/>
                        <a:buFont typeface="Oswald SemiBold"/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3BC57F"/>
                          </a:solidFill>
                          <a:latin typeface="Oswald SemiBold"/>
                          <a:sym typeface="Oswald SemiBold"/>
                        </a:rPr>
                        <a:t>Sectors</a:t>
                      </a:r>
                      <a:endParaRPr lang="en-US" sz="1800" b="0" i="0" u="none" strike="noStrike" cap="none">
                        <a:solidFill>
                          <a:srgbClr val="3BC57F"/>
                        </a:solidFill>
                        <a:latin typeface="Oswald SemiBold"/>
                        <a:ea typeface="Calibri" panose="020F0502020204030204" pitchFamily="34" charset="0"/>
                        <a:cs typeface="Vrinda" panose="020B0502040204020203" pitchFamily="34" charset="0"/>
                        <a:sym typeface="Oswald SemiBold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C57F"/>
                        </a:buClr>
                        <a:buSzPts val="2400"/>
                        <a:buFont typeface="Oswald SemiBold"/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3BC57F"/>
                          </a:solidFill>
                          <a:latin typeface="Oswald SemiBold"/>
                          <a:sym typeface="Oswald SemiBold"/>
                        </a:rPr>
                        <a:t>Naïve Test Result</a:t>
                      </a:r>
                      <a:endParaRPr lang="en-US" sz="1800" b="0" i="0" u="none" strike="noStrike" cap="none">
                        <a:solidFill>
                          <a:srgbClr val="3BC57F"/>
                        </a:solidFill>
                        <a:latin typeface="Oswald SemiBold"/>
                        <a:ea typeface="Calibri" panose="020F0502020204030204" pitchFamily="34" charset="0"/>
                        <a:cs typeface="Vrinda" panose="020B0502040204020203" pitchFamily="34" charset="0"/>
                        <a:sym typeface="Oswald SemiBold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C57F"/>
                        </a:buClr>
                        <a:buSzPts val="2400"/>
                        <a:buFont typeface="Oswald SemiBold"/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3BC57F"/>
                          </a:solidFill>
                          <a:latin typeface="Oswald SemiBold"/>
                          <a:sym typeface="Oswald SemiBold"/>
                        </a:rPr>
                        <a:t>ADF test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BC57F"/>
                        </a:buClr>
                        <a:buSzPts val="2400"/>
                        <a:buFont typeface="Oswald SemiBold"/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3BC57F"/>
                          </a:solidFill>
                          <a:latin typeface="Oswald SemiBold"/>
                          <a:sym typeface="Oswald SemiBold"/>
                        </a:rPr>
                        <a:t>result</a:t>
                      </a:r>
                      <a:endParaRPr lang="en-US" sz="1800" b="0" i="0" u="none" strike="noStrike" cap="none">
                        <a:solidFill>
                          <a:srgbClr val="3BC57F"/>
                        </a:solidFill>
                        <a:latin typeface="Oswald SemiBold"/>
                        <a:ea typeface="Calibri" panose="020F0502020204030204" pitchFamily="34" charset="0"/>
                        <a:cs typeface="Vrinda" panose="020B0502040204020203" pitchFamily="34" charset="0"/>
                        <a:sym typeface="Oswald SemiBold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627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Buildings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>
                          <a:effectLst/>
                        </a:rPr>
                        <a:t>μ</a:t>
                      </a:r>
                      <a:r>
                        <a:rPr lang="en-US" sz="1400" baseline="-25000">
                          <a:effectLst/>
                        </a:rPr>
                        <a:t>1</a:t>
                      </a:r>
                      <a:r>
                        <a:rPr lang="en-IN" sz="1400">
                          <a:effectLst/>
                        </a:rPr>
                        <a:t>=0.57, </a:t>
                      </a:r>
                      <a:r>
                        <a:rPr lang="el-GR" sz="1400">
                          <a:effectLst/>
                        </a:rPr>
                        <a:t>μ</a:t>
                      </a:r>
                      <a:r>
                        <a:rPr lang="en-IN" sz="1400" baseline="-25000">
                          <a:effectLst/>
                        </a:rPr>
                        <a:t>2</a:t>
                      </a:r>
                      <a:r>
                        <a:rPr lang="en-IN" sz="1400">
                          <a:effectLst/>
                        </a:rPr>
                        <a:t>=0.53</a:t>
                      </a:r>
                      <a:endParaRPr lang="en-US" sz="1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Stationary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0954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Industries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>
                          <a:effectLst/>
                        </a:rPr>
                        <a:t>μ</a:t>
                      </a:r>
                      <a:r>
                        <a:rPr lang="en-US" sz="1400" baseline="-25000">
                          <a:effectLst/>
                        </a:rPr>
                        <a:t>1</a:t>
                      </a:r>
                      <a:r>
                        <a:rPr lang="en-IN" sz="1400">
                          <a:effectLst/>
                        </a:rPr>
                        <a:t>=0.03, </a:t>
                      </a:r>
                      <a:r>
                        <a:rPr lang="el-GR" sz="1400">
                          <a:effectLst/>
                        </a:rPr>
                        <a:t>μ</a:t>
                      </a:r>
                      <a:r>
                        <a:rPr lang="en-IN" sz="1400" baseline="-25000">
                          <a:effectLst/>
                        </a:rPr>
                        <a:t>2</a:t>
                      </a:r>
                      <a:r>
                        <a:rPr lang="en-IN" sz="1400">
                          <a:effectLst/>
                        </a:rPr>
                        <a:t>=0.03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Stationary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3641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Electricity and heat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>
                          <a:effectLst/>
                        </a:rPr>
                        <a:t>μ</a:t>
                      </a:r>
                      <a:r>
                        <a:rPr lang="en-US" sz="1400" baseline="-25000">
                          <a:effectLst/>
                        </a:rPr>
                        <a:t>1</a:t>
                      </a:r>
                      <a:r>
                        <a:rPr lang="en-IN" sz="1400">
                          <a:effectLst/>
                        </a:rPr>
                        <a:t>=2.54, </a:t>
                      </a:r>
                      <a:r>
                        <a:rPr lang="el-GR" sz="1400">
                          <a:effectLst/>
                        </a:rPr>
                        <a:t>μ</a:t>
                      </a:r>
                      <a:r>
                        <a:rPr lang="en-IN" sz="1400" baseline="-25000">
                          <a:effectLst/>
                        </a:rPr>
                        <a:t>2</a:t>
                      </a:r>
                      <a:r>
                        <a:rPr lang="en-IN" sz="1400">
                          <a:effectLst/>
                        </a:rPr>
                        <a:t>=2.46</a:t>
                      </a:r>
                      <a:endParaRPr lang="en-US" sz="140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Stationary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1733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Transport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>
                          <a:effectLst/>
                        </a:rPr>
                        <a:t>μ</a:t>
                      </a:r>
                      <a:r>
                        <a:rPr lang="en-US" sz="1400" baseline="-25000">
                          <a:effectLst/>
                        </a:rPr>
                        <a:t>1</a:t>
                      </a:r>
                      <a:r>
                        <a:rPr lang="en-IN" sz="1400">
                          <a:effectLst/>
                        </a:rPr>
                        <a:t>=1.58, </a:t>
                      </a:r>
                      <a:r>
                        <a:rPr lang="el-GR" sz="1400">
                          <a:effectLst/>
                        </a:rPr>
                        <a:t>μ</a:t>
                      </a:r>
                      <a:r>
                        <a:rPr lang="en-IN" sz="1400" baseline="-25000">
                          <a:effectLst/>
                        </a:rPr>
                        <a:t>2</a:t>
                      </a:r>
                      <a:r>
                        <a:rPr lang="en-IN" sz="1400">
                          <a:effectLst/>
                        </a:rPr>
                        <a:t>=1.7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Stationary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200466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3216BFCA-527F-4D36-96E8-8E2847DD8CDA}"/>
              </a:ext>
            </a:extLst>
          </p:cNvPr>
          <p:cNvSpPr txBox="1"/>
          <p:nvPr/>
        </p:nvSpPr>
        <p:spPr>
          <a:xfrm>
            <a:off x="5216786" y="4389645"/>
            <a:ext cx="3158464" cy="32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sym typeface="Roboto"/>
              </a:rPr>
              <a:t>Only </a:t>
            </a:r>
            <a:r>
              <a:rPr lang="en-US" i="1">
                <a:solidFill>
                  <a:schemeClr val="dk1"/>
                </a:solidFill>
                <a:latin typeface="Roboto"/>
                <a:ea typeface="Roboto"/>
                <a:sym typeface="Roboto"/>
              </a:rPr>
              <a:t>Buildings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indicates stationarity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13EBC7-A6A6-44CF-9E5C-D891332C4452}"/>
              </a:ext>
            </a:extLst>
          </p:cNvPr>
          <p:cNvSpPr txBox="1"/>
          <p:nvPr/>
        </p:nvSpPr>
        <p:spPr>
          <a:xfrm>
            <a:off x="4942466" y="4849213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18804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CCB4AF5-FA16-45AD-9EF3-F2D98A5B8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1112530"/>
            <a:ext cx="4937760" cy="3712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89" name="Google Shape;789;p42"/>
          <p:cNvSpPr txBox="1">
            <a:spLocks noGrp="1"/>
          </p:cNvSpPr>
          <p:nvPr>
            <p:ph type="title"/>
          </p:nvPr>
        </p:nvSpPr>
        <p:spPr>
          <a:xfrm>
            <a:off x="768750" y="100643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Preparation</a:t>
            </a: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1"/>
          </p:nvPr>
        </p:nvSpPr>
        <p:spPr>
          <a:xfrm>
            <a:off x="913558" y="1937814"/>
            <a:ext cx="32334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Moving average smoothing</a:t>
            </a:r>
          </a:p>
          <a:p>
            <a:pPr lvl="1" indent="-317500">
              <a:spcBef>
                <a:spcPts val="0"/>
              </a:spcBef>
              <a:buChar char="●"/>
            </a:pPr>
            <a:r>
              <a:rPr lang="en-US"/>
              <a:t>Window size of five years is selected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Differencing</a:t>
            </a:r>
          </a:p>
          <a:p>
            <a:pPr lvl="1" indent="-317500">
              <a:spcBef>
                <a:spcPts val="0"/>
              </a:spcBef>
              <a:buChar char="●"/>
            </a:pPr>
            <a:r>
              <a:rPr lang="en-US"/>
              <a:t>Second order differencing demonstrated better stationarity</a:t>
            </a:r>
          </a:p>
          <a:p>
            <a:pPr lvl="1" indent="-317500">
              <a:spcBef>
                <a:spcPts val="0"/>
              </a:spcBef>
              <a:buChar char="●"/>
            </a:pPr>
            <a:r>
              <a:rPr lang="en-US"/>
              <a:t>Rolling mean does not deviate much from a straight line</a:t>
            </a:r>
          </a:p>
        </p:txBody>
      </p:sp>
      <p:sp>
        <p:nvSpPr>
          <p:cNvPr id="792" name="Google Shape;792;p42"/>
          <p:cNvSpPr txBox="1">
            <a:spLocks noGrp="1"/>
          </p:cNvSpPr>
          <p:nvPr>
            <p:ph type="title" idx="3"/>
          </p:nvPr>
        </p:nvSpPr>
        <p:spPr>
          <a:xfrm>
            <a:off x="601546" y="1018645"/>
            <a:ext cx="32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Transforming data to stationary</a:t>
            </a:r>
            <a:endParaRPr/>
          </a:p>
        </p:txBody>
      </p:sp>
      <p:grpSp>
        <p:nvGrpSpPr>
          <p:cNvPr id="794" name="Google Shape;794;p42"/>
          <p:cNvGrpSpPr/>
          <p:nvPr/>
        </p:nvGrpSpPr>
        <p:grpSpPr>
          <a:xfrm>
            <a:off x="46547" y="87571"/>
            <a:ext cx="557855" cy="557663"/>
            <a:chOff x="1122400" y="1402350"/>
            <a:chExt cx="654375" cy="654150"/>
          </a:xfrm>
        </p:grpSpPr>
        <p:sp>
          <p:nvSpPr>
            <p:cNvPr id="795" name="Google Shape;795;p42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42"/>
          <p:cNvGrpSpPr/>
          <p:nvPr/>
        </p:nvGrpSpPr>
        <p:grpSpPr>
          <a:xfrm>
            <a:off x="8539497" y="4424796"/>
            <a:ext cx="557855" cy="557663"/>
            <a:chOff x="1122400" y="1402350"/>
            <a:chExt cx="654375" cy="654150"/>
          </a:xfrm>
        </p:grpSpPr>
        <p:sp>
          <p:nvSpPr>
            <p:cNvPr id="807" name="Google Shape;807;p42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4795406-67CE-4BD3-9239-6ACB455D0D40}"/>
              </a:ext>
            </a:extLst>
          </p:cNvPr>
          <p:cNvSpPr txBox="1"/>
          <p:nvPr/>
        </p:nvSpPr>
        <p:spPr>
          <a:xfrm>
            <a:off x="4702629" y="4863780"/>
            <a:ext cx="39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7779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56"/>
          <p:cNvSpPr txBox="1">
            <a:spLocks noGrp="1"/>
          </p:cNvSpPr>
          <p:nvPr>
            <p:ph type="title"/>
          </p:nvPr>
        </p:nvSpPr>
        <p:spPr>
          <a:xfrm>
            <a:off x="779675" y="457200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Modelling</a:t>
            </a:r>
            <a:endParaRPr/>
          </a:p>
        </p:txBody>
      </p:sp>
      <p:grpSp>
        <p:nvGrpSpPr>
          <p:cNvPr id="1375" name="Google Shape;1375;p56"/>
          <p:cNvGrpSpPr/>
          <p:nvPr/>
        </p:nvGrpSpPr>
        <p:grpSpPr>
          <a:xfrm>
            <a:off x="433043" y="817411"/>
            <a:ext cx="428027" cy="428076"/>
            <a:chOff x="1122400" y="1402350"/>
            <a:chExt cx="654375" cy="654150"/>
          </a:xfrm>
        </p:grpSpPr>
        <p:sp>
          <p:nvSpPr>
            <p:cNvPr id="1376" name="Google Shape;1376;p56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" name="Google Shape;1387;p56"/>
          <p:cNvGrpSpPr/>
          <p:nvPr/>
        </p:nvGrpSpPr>
        <p:grpSpPr>
          <a:xfrm>
            <a:off x="7431968" y="4575211"/>
            <a:ext cx="428027" cy="428076"/>
            <a:chOff x="1122400" y="1402350"/>
            <a:chExt cx="654375" cy="654150"/>
          </a:xfrm>
        </p:grpSpPr>
        <p:sp>
          <p:nvSpPr>
            <p:cNvPr id="1388" name="Google Shape;1388;p56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56"/>
          <p:cNvSpPr/>
          <p:nvPr/>
        </p:nvSpPr>
        <p:spPr>
          <a:xfrm>
            <a:off x="2756756" y="2395200"/>
            <a:ext cx="352500" cy="3531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00" name="Google Shape;1400;p56"/>
          <p:cNvSpPr txBox="1">
            <a:spLocks noGrp="1"/>
          </p:cNvSpPr>
          <p:nvPr>
            <p:ph type="subTitle" idx="4294967295"/>
          </p:nvPr>
        </p:nvSpPr>
        <p:spPr>
          <a:xfrm>
            <a:off x="3195340" y="2334787"/>
            <a:ext cx="1850400" cy="439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Auto Regressive (AR)</a:t>
            </a:r>
            <a:endParaRPr/>
          </a:p>
        </p:txBody>
      </p:sp>
      <p:sp>
        <p:nvSpPr>
          <p:cNvPr id="1402" name="Google Shape;1402;p56"/>
          <p:cNvSpPr/>
          <p:nvPr/>
        </p:nvSpPr>
        <p:spPr>
          <a:xfrm>
            <a:off x="2756756" y="1907054"/>
            <a:ext cx="352500" cy="353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34A142-EF47-47BA-B76F-333566B2C1EA}"/>
              </a:ext>
            </a:extLst>
          </p:cNvPr>
          <p:cNvSpPr txBox="1"/>
          <p:nvPr/>
        </p:nvSpPr>
        <p:spPr>
          <a:xfrm>
            <a:off x="3224478" y="1832381"/>
            <a:ext cx="2307642" cy="50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Autoregressive Integrated Moving Average (ARIMA)</a:t>
            </a:r>
          </a:p>
        </p:txBody>
      </p:sp>
      <p:sp>
        <p:nvSpPr>
          <p:cNvPr id="38" name="Google Shape;1399;p56">
            <a:extLst>
              <a:ext uri="{FF2B5EF4-FFF2-40B4-BE49-F238E27FC236}">
                <a16:creationId xmlns:a16="http://schemas.microsoft.com/office/drawing/2014/main" id="{80CD797B-569D-4D0E-9F5D-2EF9A5D3DAF4}"/>
              </a:ext>
            </a:extLst>
          </p:cNvPr>
          <p:cNvSpPr/>
          <p:nvPr/>
        </p:nvSpPr>
        <p:spPr>
          <a:xfrm>
            <a:off x="2756756" y="2883346"/>
            <a:ext cx="352500" cy="3531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" name="Google Shape;1400;p56">
            <a:extLst>
              <a:ext uri="{FF2B5EF4-FFF2-40B4-BE49-F238E27FC236}">
                <a16:creationId xmlns:a16="http://schemas.microsoft.com/office/drawing/2014/main" id="{A27B452A-F0D0-4C75-BDA2-B61E7D2557C1}"/>
              </a:ext>
            </a:extLst>
          </p:cNvPr>
          <p:cNvSpPr txBox="1">
            <a:spLocks/>
          </p:cNvSpPr>
          <p:nvPr/>
        </p:nvSpPr>
        <p:spPr>
          <a:xfrm>
            <a:off x="3195340" y="2794798"/>
            <a:ext cx="1850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-US"/>
              <a:t>Moving Averages (MA) </a:t>
            </a:r>
          </a:p>
        </p:txBody>
      </p:sp>
      <p:sp>
        <p:nvSpPr>
          <p:cNvPr id="40" name="Google Shape;1399;p56">
            <a:extLst>
              <a:ext uri="{FF2B5EF4-FFF2-40B4-BE49-F238E27FC236}">
                <a16:creationId xmlns:a16="http://schemas.microsoft.com/office/drawing/2014/main" id="{FB73798D-7F51-4F58-BC98-2643FC59ED2A}"/>
              </a:ext>
            </a:extLst>
          </p:cNvPr>
          <p:cNvSpPr/>
          <p:nvPr/>
        </p:nvSpPr>
        <p:spPr>
          <a:xfrm>
            <a:off x="2756756" y="3402794"/>
            <a:ext cx="352500" cy="3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1" name="Google Shape;1400;p56">
            <a:extLst>
              <a:ext uri="{FF2B5EF4-FFF2-40B4-BE49-F238E27FC236}">
                <a16:creationId xmlns:a16="http://schemas.microsoft.com/office/drawing/2014/main" id="{FBA58DE3-703B-43AF-B501-328EA3E70D3C}"/>
              </a:ext>
            </a:extLst>
          </p:cNvPr>
          <p:cNvSpPr txBox="1">
            <a:spLocks/>
          </p:cNvSpPr>
          <p:nvPr/>
        </p:nvSpPr>
        <p:spPr>
          <a:xfrm>
            <a:off x="3195340" y="3314246"/>
            <a:ext cx="1850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-US"/>
              <a:t>Auto ARIMA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6EFB89-0109-4175-9926-E500B3576551}"/>
              </a:ext>
            </a:extLst>
          </p:cNvPr>
          <p:cNvSpPr txBox="1"/>
          <p:nvPr/>
        </p:nvSpPr>
        <p:spPr>
          <a:xfrm>
            <a:off x="1147582" y="1197558"/>
            <a:ext cx="5105073" cy="57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sym typeface="Roboto"/>
              </a:rPr>
              <a:t>For the forecasting predictions, following models were trained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D53B60-4F75-42D2-817A-233A37449E44}"/>
              </a:ext>
            </a:extLst>
          </p:cNvPr>
          <p:cNvSpPr txBox="1"/>
          <p:nvPr/>
        </p:nvSpPr>
        <p:spPr>
          <a:xfrm>
            <a:off x="1147582" y="3891428"/>
            <a:ext cx="6060938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sym typeface="Roboto"/>
              </a:rPr>
              <a:t>Hyper-parameter tuning was implemented to obtain best combination of levels, terms, and moving average</a:t>
            </a:r>
          </a:p>
          <a:p>
            <a:pPr marL="285750" indent="-285750">
              <a:spcAft>
                <a:spcPts val="600"/>
              </a:spcAft>
              <a:buClr>
                <a:schemeClr val="dk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sym typeface="Roboto"/>
              </a:rPr>
              <a:t>Autocorrelation (ACF) and partial autocorrelation (PACF) to identify the number of lags required for AR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5D64-A89C-490C-962A-D1A29D24E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77" y="949559"/>
            <a:ext cx="1566808" cy="117053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6484951-1F16-442A-B0DC-2D9E16F04604}"/>
              </a:ext>
            </a:extLst>
          </p:cNvPr>
          <p:cNvSpPr txBox="1"/>
          <p:nvPr/>
        </p:nvSpPr>
        <p:spPr>
          <a:xfrm>
            <a:off x="5997920" y="2147419"/>
            <a:ext cx="2421200" cy="50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400"/>
              <a:t>70:30 split between training and validation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D3B11C-A255-4480-A88E-57D2A278DA47}"/>
              </a:ext>
            </a:extLst>
          </p:cNvPr>
          <p:cNvSpPr txBox="1"/>
          <p:nvPr/>
        </p:nvSpPr>
        <p:spPr>
          <a:xfrm>
            <a:off x="4702629" y="4863780"/>
            <a:ext cx="39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4752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45"/>
          <p:cNvSpPr txBox="1">
            <a:spLocks noGrp="1"/>
          </p:cNvSpPr>
          <p:nvPr>
            <p:ph type="title"/>
          </p:nvPr>
        </p:nvSpPr>
        <p:spPr>
          <a:xfrm>
            <a:off x="779675" y="457200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Model Performance Evaluation</a:t>
            </a:r>
            <a:endParaRPr dirty="0"/>
          </a:p>
        </p:txBody>
      </p:sp>
      <p:grpSp>
        <p:nvGrpSpPr>
          <p:cNvPr id="958" name="Google Shape;958;p45"/>
          <p:cNvGrpSpPr/>
          <p:nvPr/>
        </p:nvGrpSpPr>
        <p:grpSpPr>
          <a:xfrm>
            <a:off x="387274" y="831714"/>
            <a:ext cx="345641" cy="345522"/>
            <a:chOff x="1122400" y="1402350"/>
            <a:chExt cx="654375" cy="654150"/>
          </a:xfrm>
        </p:grpSpPr>
        <p:sp>
          <p:nvSpPr>
            <p:cNvPr id="959" name="Google Shape;959;p45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5"/>
          <p:cNvGrpSpPr/>
          <p:nvPr/>
        </p:nvGrpSpPr>
        <p:grpSpPr>
          <a:xfrm>
            <a:off x="8275396" y="4471398"/>
            <a:ext cx="464606" cy="464447"/>
            <a:chOff x="1122400" y="1402350"/>
            <a:chExt cx="654375" cy="654150"/>
          </a:xfrm>
        </p:grpSpPr>
        <p:sp>
          <p:nvSpPr>
            <p:cNvPr id="971" name="Google Shape;971;p45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663ED8-470C-49F2-87AF-B5D1768B533E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9438" y="3658397"/>
            <a:ext cx="4089400" cy="944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3D9D1-3BD0-489E-9CC9-68C6537BA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156" y="1542589"/>
            <a:ext cx="4206240" cy="184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4BDD80-8569-4160-9477-68F1496A7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1381" y="1485103"/>
            <a:ext cx="4206240" cy="190492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3137FC0-01A8-4628-9759-CBBCD956C509}"/>
              </a:ext>
            </a:extLst>
          </p:cNvPr>
          <p:cNvSpPr txBox="1"/>
          <p:nvPr/>
        </p:nvSpPr>
        <p:spPr>
          <a:xfrm>
            <a:off x="2806931" y="1130077"/>
            <a:ext cx="5004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CO2 emission from energy usage in buildings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232A0A-012D-404C-88C8-B79734B41C72}"/>
              </a:ext>
            </a:extLst>
          </p:cNvPr>
          <p:cNvSpPr txBox="1"/>
          <p:nvPr/>
        </p:nvSpPr>
        <p:spPr>
          <a:xfrm>
            <a:off x="387274" y="3340875"/>
            <a:ext cx="167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Regressor (final model)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1017C0-0BDA-4EEA-8F25-556C88212712}"/>
              </a:ext>
            </a:extLst>
          </p:cNvPr>
          <p:cNvSpPr txBox="1"/>
          <p:nvPr/>
        </p:nvSpPr>
        <p:spPr>
          <a:xfrm>
            <a:off x="8258128" y="3381159"/>
            <a:ext cx="824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ARIMA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2C94B9-2F2B-4DE0-954B-0C64601082C1}"/>
              </a:ext>
            </a:extLst>
          </p:cNvPr>
          <p:cNvSpPr txBox="1"/>
          <p:nvPr/>
        </p:nvSpPr>
        <p:spPr>
          <a:xfrm>
            <a:off x="4702629" y="4863780"/>
            <a:ext cx="39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45"/>
          <p:cNvSpPr txBox="1">
            <a:spLocks noGrp="1"/>
          </p:cNvSpPr>
          <p:nvPr>
            <p:ph type="title"/>
          </p:nvPr>
        </p:nvSpPr>
        <p:spPr>
          <a:xfrm>
            <a:off x="779675" y="457200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Model Performance Evaluation</a:t>
            </a:r>
            <a:endParaRPr dirty="0"/>
          </a:p>
        </p:txBody>
      </p:sp>
      <p:grpSp>
        <p:nvGrpSpPr>
          <p:cNvPr id="958" name="Google Shape;958;p45"/>
          <p:cNvGrpSpPr/>
          <p:nvPr/>
        </p:nvGrpSpPr>
        <p:grpSpPr>
          <a:xfrm>
            <a:off x="387274" y="831714"/>
            <a:ext cx="345641" cy="345522"/>
            <a:chOff x="1122400" y="1402350"/>
            <a:chExt cx="654375" cy="654150"/>
          </a:xfrm>
        </p:grpSpPr>
        <p:sp>
          <p:nvSpPr>
            <p:cNvPr id="959" name="Google Shape;959;p45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5"/>
          <p:cNvGrpSpPr/>
          <p:nvPr/>
        </p:nvGrpSpPr>
        <p:grpSpPr>
          <a:xfrm>
            <a:off x="8275396" y="4471398"/>
            <a:ext cx="464606" cy="464447"/>
            <a:chOff x="1122400" y="1402350"/>
            <a:chExt cx="654375" cy="654150"/>
          </a:xfrm>
        </p:grpSpPr>
        <p:sp>
          <p:nvSpPr>
            <p:cNvPr id="971" name="Google Shape;971;p45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15C1E1-AF9E-43F4-A285-E11483378216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8693" y="3687674"/>
            <a:ext cx="4108450" cy="927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C397E8-E691-46AE-B3EC-785DC7ACA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2918" y="1586393"/>
            <a:ext cx="4297680" cy="1897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60CCF-ED5F-4751-B919-5FED325411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104" y="1613560"/>
            <a:ext cx="4297680" cy="1870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1184B-E4C6-4CCB-985F-A06245FCF300}"/>
              </a:ext>
            </a:extLst>
          </p:cNvPr>
          <p:cNvSpPr txBox="1"/>
          <p:nvPr/>
        </p:nvSpPr>
        <p:spPr>
          <a:xfrm>
            <a:off x="2604078" y="1068764"/>
            <a:ext cx="429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CO2 emission from energy usage in industries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1A4C2-3711-4A49-B88D-96568107E97B}"/>
              </a:ext>
            </a:extLst>
          </p:cNvPr>
          <p:cNvSpPr txBox="1"/>
          <p:nvPr/>
        </p:nvSpPr>
        <p:spPr>
          <a:xfrm>
            <a:off x="379973" y="3533785"/>
            <a:ext cx="167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Regressor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996B18-15F6-483E-9C0F-DD45D4D6BB66}"/>
              </a:ext>
            </a:extLst>
          </p:cNvPr>
          <p:cNvSpPr txBox="1"/>
          <p:nvPr/>
        </p:nvSpPr>
        <p:spPr>
          <a:xfrm>
            <a:off x="7813220" y="3453318"/>
            <a:ext cx="138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ARIMA (final model)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EAC65D-DE08-4D70-86C7-BB4DDEE9C64D}"/>
              </a:ext>
            </a:extLst>
          </p:cNvPr>
          <p:cNvSpPr txBox="1"/>
          <p:nvPr/>
        </p:nvSpPr>
        <p:spPr>
          <a:xfrm>
            <a:off x="4702629" y="4863780"/>
            <a:ext cx="39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69032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45"/>
          <p:cNvSpPr txBox="1">
            <a:spLocks noGrp="1"/>
          </p:cNvSpPr>
          <p:nvPr>
            <p:ph type="title"/>
          </p:nvPr>
        </p:nvSpPr>
        <p:spPr>
          <a:xfrm>
            <a:off x="779675" y="457200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Model Performance Evaluation</a:t>
            </a:r>
            <a:endParaRPr dirty="0"/>
          </a:p>
        </p:txBody>
      </p:sp>
      <p:grpSp>
        <p:nvGrpSpPr>
          <p:cNvPr id="958" name="Google Shape;958;p45"/>
          <p:cNvGrpSpPr/>
          <p:nvPr/>
        </p:nvGrpSpPr>
        <p:grpSpPr>
          <a:xfrm>
            <a:off x="387274" y="831714"/>
            <a:ext cx="345641" cy="345522"/>
            <a:chOff x="1122400" y="1402350"/>
            <a:chExt cx="654375" cy="654150"/>
          </a:xfrm>
        </p:grpSpPr>
        <p:sp>
          <p:nvSpPr>
            <p:cNvPr id="959" name="Google Shape;959;p45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5"/>
          <p:cNvGrpSpPr/>
          <p:nvPr/>
        </p:nvGrpSpPr>
        <p:grpSpPr>
          <a:xfrm>
            <a:off x="8275396" y="4471398"/>
            <a:ext cx="464606" cy="464447"/>
            <a:chOff x="1122400" y="1402350"/>
            <a:chExt cx="654375" cy="654150"/>
          </a:xfrm>
        </p:grpSpPr>
        <p:sp>
          <p:nvSpPr>
            <p:cNvPr id="971" name="Google Shape;971;p45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D1184B-E4C6-4CCB-985F-A06245FCF300}"/>
              </a:ext>
            </a:extLst>
          </p:cNvPr>
          <p:cNvSpPr txBox="1"/>
          <p:nvPr/>
        </p:nvSpPr>
        <p:spPr>
          <a:xfrm>
            <a:off x="2604078" y="1068764"/>
            <a:ext cx="429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CO2 emission from electricity and heat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1A4C2-3711-4A49-B88D-96568107E97B}"/>
              </a:ext>
            </a:extLst>
          </p:cNvPr>
          <p:cNvSpPr txBox="1"/>
          <p:nvPr/>
        </p:nvSpPr>
        <p:spPr>
          <a:xfrm>
            <a:off x="397059" y="3464078"/>
            <a:ext cx="167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Regressor (final model)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996B18-15F6-483E-9C0F-DD45D4D6BB66}"/>
              </a:ext>
            </a:extLst>
          </p:cNvPr>
          <p:cNvSpPr txBox="1"/>
          <p:nvPr/>
        </p:nvSpPr>
        <p:spPr>
          <a:xfrm>
            <a:off x="8251836" y="3466424"/>
            <a:ext cx="824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FB201-8C68-43FE-9D3B-CDD65A258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958" y="1632021"/>
            <a:ext cx="4206240" cy="1859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F466A-DC7E-4C9E-B763-50BEF94A3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5935" y="1614416"/>
            <a:ext cx="4206240" cy="1895156"/>
          </a:xfrm>
          <a:prstGeom prst="rect">
            <a:avLst/>
          </a:prstGeom>
        </p:spPr>
      </p:pic>
      <p:pic>
        <p:nvPicPr>
          <p:cNvPr id="37" name="Picture 36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83EDB9F-9BB1-4A52-B197-D7D3A3D06A2A}"/>
              </a:ext>
            </a:extLst>
          </p:cNvPr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7275" y="3747447"/>
            <a:ext cx="4051300" cy="932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626E22C-DA3D-4156-9EDA-9690BD885B3C}"/>
              </a:ext>
            </a:extLst>
          </p:cNvPr>
          <p:cNvSpPr txBox="1"/>
          <p:nvPr/>
        </p:nvSpPr>
        <p:spPr>
          <a:xfrm>
            <a:off x="4702629" y="4863780"/>
            <a:ext cx="39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7148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45"/>
          <p:cNvSpPr txBox="1">
            <a:spLocks noGrp="1"/>
          </p:cNvSpPr>
          <p:nvPr>
            <p:ph type="title"/>
          </p:nvPr>
        </p:nvSpPr>
        <p:spPr>
          <a:xfrm>
            <a:off x="779675" y="457200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Model Performance Evaluation</a:t>
            </a:r>
            <a:endParaRPr dirty="0"/>
          </a:p>
        </p:txBody>
      </p:sp>
      <p:grpSp>
        <p:nvGrpSpPr>
          <p:cNvPr id="958" name="Google Shape;958;p45"/>
          <p:cNvGrpSpPr/>
          <p:nvPr/>
        </p:nvGrpSpPr>
        <p:grpSpPr>
          <a:xfrm>
            <a:off x="387274" y="831714"/>
            <a:ext cx="345641" cy="345522"/>
            <a:chOff x="1122400" y="1402350"/>
            <a:chExt cx="654375" cy="654150"/>
          </a:xfrm>
        </p:grpSpPr>
        <p:sp>
          <p:nvSpPr>
            <p:cNvPr id="959" name="Google Shape;959;p45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5"/>
          <p:cNvGrpSpPr/>
          <p:nvPr/>
        </p:nvGrpSpPr>
        <p:grpSpPr>
          <a:xfrm>
            <a:off x="8275396" y="4471398"/>
            <a:ext cx="464606" cy="464447"/>
            <a:chOff x="1122400" y="1402350"/>
            <a:chExt cx="654375" cy="654150"/>
          </a:xfrm>
        </p:grpSpPr>
        <p:sp>
          <p:nvSpPr>
            <p:cNvPr id="971" name="Google Shape;971;p45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D1184B-E4C6-4CCB-985F-A06245FCF300}"/>
              </a:ext>
            </a:extLst>
          </p:cNvPr>
          <p:cNvSpPr txBox="1"/>
          <p:nvPr/>
        </p:nvSpPr>
        <p:spPr>
          <a:xfrm>
            <a:off x="2604078" y="1068764"/>
            <a:ext cx="429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CO2 emission from energy usage in transportations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1A4C2-3711-4A49-B88D-96568107E97B}"/>
              </a:ext>
            </a:extLst>
          </p:cNvPr>
          <p:cNvSpPr txBox="1"/>
          <p:nvPr/>
        </p:nvSpPr>
        <p:spPr>
          <a:xfrm>
            <a:off x="397059" y="3491968"/>
            <a:ext cx="167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Regressor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996B18-15F6-483E-9C0F-DD45D4D6BB66}"/>
              </a:ext>
            </a:extLst>
          </p:cNvPr>
          <p:cNvSpPr txBox="1"/>
          <p:nvPr/>
        </p:nvSpPr>
        <p:spPr>
          <a:xfrm>
            <a:off x="7571015" y="3474963"/>
            <a:ext cx="132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ARIMA (final model)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3AE5D5-53A3-4924-AFBD-EEE350DA1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059" y="1584165"/>
            <a:ext cx="4206240" cy="1856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69C86-1983-4A7A-93D9-A3DFC00BE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3920" y="1575196"/>
            <a:ext cx="4206240" cy="1891228"/>
          </a:xfrm>
          <a:prstGeom prst="rect">
            <a:avLst/>
          </a:prstGeom>
        </p:spPr>
      </p:pic>
      <p:pic>
        <p:nvPicPr>
          <p:cNvPr id="38" name="Picture 37" descr="Table&#10;&#10;Description automatically generated">
            <a:extLst>
              <a:ext uri="{FF2B5EF4-FFF2-40B4-BE49-F238E27FC236}">
                <a16:creationId xmlns:a16="http://schemas.microsoft.com/office/drawing/2014/main" id="{6A16836B-1378-497B-BD77-9AD607113784}"/>
              </a:ext>
            </a:extLst>
          </p:cNvPr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5580" y="3651323"/>
            <a:ext cx="4061460" cy="941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FA47DCE-F66C-4F8B-915B-1E04ED83CE9D}"/>
              </a:ext>
            </a:extLst>
          </p:cNvPr>
          <p:cNvSpPr txBox="1"/>
          <p:nvPr/>
        </p:nvSpPr>
        <p:spPr>
          <a:xfrm>
            <a:off x="4702629" y="4863780"/>
            <a:ext cx="39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8362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209F-B23F-4E05-8851-3791994C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04" y="268834"/>
            <a:ext cx="7606500" cy="572700"/>
          </a:xfrm>
        </p:spPr>
        <p:txBody>
          <a:bodyPr/>
          <a:lstStyle/>
          <a:p>
            <a:r>
              <a:rPr lang="en-US" dirty="0"/>
              <a:t>Forecasting Charts</a:t>
            </a:r>
          </a:p>
        </p:txBody>
      </p:sp>
      <p:pic>
        <p:nvPicPr>
          <p:cNvPr id="3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417420DB-2ECD-411A-A361-89F35D601F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77" r="-1106" b="-2093"/>
          <a:stretch/>
        </p:blipFill>
        <p:spPr bwMode="auto">
          <a:xfrm>
            <a:off x="970224" y="906618"/>
            <a:ext cx="7203551" cy="36424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DBC23-CC1B-4966-83DC-2E8D04ABB0B2}"/>
              </a:ext>
            </a:extLst>
          </p:cNvPr>
          <p:cNvSpPr txBox="1"/>
          <p:nvPr/>
        </p:nvSpPr>
        <p:spPr>
          <a:xfrm>
            <a:off x="2461567" y="4614201"/>
            <a:ext cx="47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Forecasted trends based on the selected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5168E-4F69-4C2D-8245-28217D459E6E}"/>
              </a:ext>
            </a:extLst>
          </p:cNvPr>
          <p:cNvSpPr txBox="1"/>
          <p:nvPr/>
        </p:nvSpPr>
        <p:spPr>
          <a:xfrm>
            <a:off x="4702629" y="4863780"/>
            <a:ext cx="39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64575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47DA-0A84-4885-8FF6-413AF8F8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33AD1-EE6F-4FAD-9F9F-A80ECE46DBEC}"/>
              </a:ext>
            </a:extLst>
          </p:cNvPr>
          <p:cNvSpPr txBox="1"/>
          <p:nvPr/>
        </p:nvSpPr>
        <p:spPr>
          <a:xfrm>
            <a:off x="779674" y="1188650"/>
            <a:ext cx="693786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The forecasts are made based on the values of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F</a:t>
            </a: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orecasts generated indicated the trends observed in 10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Forecast to be used for monitoring and control of emission to acceptable standards.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>
              <a:latin typeface="Calibri" panose="020F0502020204030204" pitchFamily="34" charset="0"/>
              <a:cs typeface="Vrinda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More focus must be directed towards alternative solutions in the electricity and heat sectors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63530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63"/>
          <p:cNvSpPr/>
          <p:nvPr/>
        </p:nvSpPr>
        <p:spPr>
          <a:xfrm>
            <a:off x="434500" y="2255200"/>
            <a:ext cx="4417800" cy="4486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63"/>
          <p:cNvSpPr txBox="1">
            <a:spLocks noGrp="1"/>
          </p:cNvSpPr>
          <p:nvPr>
            <p:ph type="ctrTitle"/>
          </p:nvPr>
        </p:nvSpPr>
        <p:spPr>
          <a:xfrm>
            <a:off x="951850" y="-120950"/>
            <a:ext cx="3746100" cy="17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Thanks</a:t>
            </a:r>
            <a:endParaRPr/>
          </a:p>
        </p:txBody>
      </p:sp>
      <p:pic>
        <p:nvPicPr>
          <p:cNvPr id="1707" name="Google Shape;1707;p63"/>
          <p:cNvPicPr preferRelativeResize="0"/>
          <p:nvPr/>
        </p:nvPicPr>
        <p:blipFill rotWithShape="1">
          <a:blip r:embed="rId3">
            <a:alphaModFix/>
          </a:blip>
          <a:srcRect l="12553" t="1536" r="30149"/>
          <a:stretch/>
        </p:blipFill>
        <p:spPr>
          <a:xfrm>
            <a:off x="647050" y="2501150"/>
            <a:ext cx="3992700" cy="4063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08" name="Google Shape;1708;p63"/>
          <p:cNvGrpSpPr/>
          <p:nvPr/>
        </p:nvGrpSpPr>
        <p:grpSpPr>
          <a:xfrm>
            <a:off x="4038579" y="2654975"/>
            <a:ext cx="482471" cy="482436"/>
            <a:chOff x="1122400" y="1402350"/>
            <a:chExt cx="654375" cy="654150"/>
          </a:xfrm>
        </p:grpSpPr>
        <p:sp>
          <p:nvSpPr>
            <p:cNvPr id="1709" name="Google Shape;1709;p63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3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3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3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3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3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3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3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3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3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3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0" name="Google Shape;1720;p63"/>
          <p:cNvGrpSpPr/>
          <p:nvPr/>
        </p:nvGrpSpPr>
        <p:grpSpPr>
          <a:xfrm>
            <a:off x="727029" y="4099400"/>
            <a:ext cx="482471" cy="482436"/>
            <a:chOff x="1122400" y="1402350"/>
            <a:chExt cx="654375" cy="654150"/>
          </a:xfrm>
        </p:grpSpPr>
        <p:sp>
          <p:nvSpPr>
            <p:cNvPr id="1721" name="Google Shape;1721;p63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3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3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3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3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3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3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3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3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3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3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2" name="Google Shape;1732;p63"/>
          <p:cNvGrpSpPr/>
          <p:nvPr/>
        </p:nvGrpSpPr>
        <p:grpSpPr>
          <a:xfrm>
            <a:off x="4215401" y="4744177"/>
            <a:ext cx="441834" cy="441813"/>
            <a:chOff x="1122400" y="1402350"/>
            <a:chExt cx="654375" cy="654150"/>
          </a:xfrm>
        </p:grpSpPr>
        <p:sp>
          <p:nvSpPr>
            <p:cNvPr id="1733" name="Google Shape;1733;p63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3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3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3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3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3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3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3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3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3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3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63"/>
          <p:cNvSpPr/>
          <p:nvPr/>
        </p:nvSpPr>
        <p:spPr>
          <a:xfrm>
            <a:off x="6590035" y="2623126"/>
            <a:ext cx="55910" cy="48010"/>
          </a:xfrm>
          <a:custGeom>
            <a:avLst/>
            <a:gdLst/>
            <a:ahLst/>
            <a:cxnLst/>
            <a:rect l="l" t="t" r="r" b="b"/>
            <a:pathLst>
              <a:path w="2109" h="1811" extrusionOk="0">
                <a:moveTo>
                  <a:pt x="1208" y="0"/>
                </a:moveTo>
                <a:cubicBezTo>
                  <a:pt x="987" y="0"/>
                  <a:pt x="761" y="83"/>
                  <a:pt x="578" y="266"/>
                </a:cubicBezTo>
                <a:cubicBezTo>
                  <a:pt x="1" y="829"/>
                  <a:pt x="405" y="1810"/>
                  <a:pt x="1214" y="1810"/>
                </a:cubicBezTo>
                <a:cubicBezTo>
                  <a:pt x="1704" y="1810"/>
                  <a:pt x="2109" y="1406"/>
                  <a:pt x="2109" y="901"/>
                </a:cubicBezTo>
                <a:cubicBezTo>
                  <a:pt x="2109" y="355"/>
                  <a:pt x="1668" y="0"/>
                  <a:pt x="12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>
            <a:spLocks noGrp="1"/>
          </p:cNvSpPr>
          <p:nvPr>
            <p:ph type="title"/>
          </p:nvPr>
        </p:nvSpPr>
        <p:spPr>
          <a:xfrm>
            <a:off x="2491650" y="1385450"/>
            <a:ext cx="416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WHOA!</a:t>
            </a:r>
            <a:endParaRPr/>
          </a:p>
        </p:txBody>
      </p:sp>
      <p:sp>
        <p:nvSpPr>
          <p:cNvPr id="331" name="Google Shape;331;p32"/>
          <p:cNvSpPr txBox="1">
            <a:spLocks noGrp="1"/>
          </p:cNvSpPr>
          <p:nvPr>
            <p:ph type="subTitle" idx="1"/>
          </p:nvPr>
        </p:nvSpPr>
        <p:spPr>
          <a:xfrm>
            <a:off x="2491650" y="2945466"/>
            <a:ext cx="421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“Adding CO</a:t>
            </a:r>
            <a:r>
              <a:rPr lang="en-US" sz="2000" baseline="-25000"/>
              <a:t>2</a:t>
            </a:r>
            <a:r>
              <a:rPr lang="en-US" sz="2000"/>
              <a:t> to the air is like throwing another blanket on the bed.”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2641172" y="520015"/>
            <a:ext cx="719943" cy="719696"/>
            <a:chOff x="1122400" y="1402350"/>
            <a:chExt cx="654375" cy="654150"/>
          </a:xfrm>
        </p:grpSpPr>
        <p:sp>
          <p:nvSpPr>
            <p:cNvPr id="333" name="Google Shape;333;p32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32"/>
          <p:cNvGrpSpPr/>
          <p:nvPr/>
        </p:nvGrpSpPr>
        <p:grpSpPr>
          <a:xfrm>
            <a:off x="647062" y="4298863"/>
            <a:ext cx="269472" cy="269379"/>
            <a:chOff x="1122400" y="1402350"/>
            <a:chExt cx="654375" cy="654150"/>
          </a:xfrm>
        </p:grpSpPr>
        <p:sp>
          <p:nvSpPr>
            <p:cNvPr id="345" name="Google Shape;345;p32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2"/>
          <p:cNvGrpSpPr/>
          <p:nvPr/>
        </p:nvGrpSpPr>
        <p:grpSpPr>
          <a:xfrm>
            <a:off x="7660937" y="662038"/>
            <a:ext cx="269472" cy="269379"/>
            <a:chOff x="1122400" y="1402350"/>
            <a:chExt cx="654375" cy="654150"/>
          </a:xfrm>
        </p:grpSpPr>
        <p:sp>
          <p:nvSpPr>
            <p:cNvPr id="357" name="Google Shape;357;p32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2"/>
          <p:cNvGrpSpPr/>
          <p:nvPr/>
        </p:nvGrpSpPr>
        <p:grpSpPr>
          <a:xfrm>
            <a:off x="5508989" y="4200782"/>
            <a:ext cx="465719" cy="465559"/>
            <a:chOff x="1122400" y="1402350"/>
            <a:chExt cx="654375" cy="654150"/>
          </a:xfrm>
        </p:grpSpPr>
        <p:sp>
          <p:nvSpPr>
            <p:cNvPr id="369" name="Google Shape;369;p32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1FA7FF5-C5DF-4C0A-895E-39F96B8A32B7}"/>
              </a:ext>
            </a:extLst>
          </p:cNvPr>
          <p:cNvSpPr txBox="1"/>
          <p:nvPr/>
        </p:nvSpPr>
        <p:spPr>
          <a:xfrm>
            <a:off x="3812224" y="4125590"/>
            <a:ext cx="15937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- James Hansen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AADBFB-1146-4E45-B1A7-B9E5A3EFDBB6}"/>
              </a:ext>
            </a:extLst>
          </p:cNvPr>
          <p:cNvSpPr txBox="1"/>
          <p:nvPr/>
        </p:nvSpPr>
        <p:spPr>
          <a:xfrm>
            <a:off x="8724900" y="4835723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>
            <a:spLocks noGrp="1"/>
          </p:cNvSpPr>
          <p:nvPr>
            <p:ph type="subTitle" idx="1"/>
          </p:nvPr>
        </p:nvSpPr>
        <p:spPr>
          <a:xfrm>
            <a:off x="1384269" y="1804275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Predicting CO2 emission with time series</a:t>
            </a:r>
            <a:endParaRPr/>
          </a:p>
        </p:txBody>
      </p:sp>
      <p:sp>
        <p:nvSpPr>
          <p:cNvPr id="385" name="Google Shape;385;p33"/>
          <p:cNvSpPr txBox="1">
            <a:spLocks noGrp="1"/>
          </p:cNvSpPr>
          <p:nvPr>
            <p:ph type="title"/>
          </p:nvPr>
        </p:nvSpPr>
        <p:spPr>
          <a:xfrm>
            <a:off x="1384269" y="1235275"/>
            <a:ext cx="39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Study overview</a:t>
            </a:r>
            <a:endParaRPr/>
          </a:p>
        </p:txBody>
      </p:sp>
      <p:sp>
        <p:nvSpPr>
          <p:cNvPr id="386" name="Google Shape;386;p33"/>
          <p:cNvSpPr txBox="1">
            <a:spLocks noGrp="1"/>
          </p:cNvSpPr>
          <p:nvPr>
            <p:ph type="title" idx="2"/>
          </p:nvPr>
        </p:nvSpPr>
        <p:spPr>
          <a:xfrm>
            <a:off x="1384269" y="719850"/>
            <a:ext cx="1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01</a:t>
            </a:r>
            <a:endParaRPr/>
          </a:p>
        </p:txBody>
      </p:sp>
      <p:sp>
        <p:nvSpPr>
          <p:cNvPr id="387" name="Google Shape;387;p33"/>
          <p:cNvSpPr txBox="1">
            <a:spLocks noGrp="1"/>
          </p:cNvSpPr>
          <p:nvPr>
            <p:ph type="title" idx="3"/>
          </p:nvPr>
        </p:nvSpPr>
        <p:spPr>
          <a:xfrm>
            <a:off x="1384269" y="3418225"/>
            <a:ext cx="31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Modelling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ubTitle" idx="4"/>
          </p:nvPr>
        </p:nvSpPr>
        <p:spPr>
          <a:xfrm>
            <a:off x="1384269" y="3987225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Tuning parameters for accuracy and selection of the forecasting models</a:t>
            </a:r>
            <a:endParaRPr/>
          </a:p>
        </p:txBody>
      </p:sp>
      <p:sp>
        <p:nvSpPr>
          <p:cNvPr id="389" name="Google Shape;389;p33"/>
          <p:cNvSpPr txBox="1">
            <a:spLocks noGrp="1"/>
          </p:cNvSpPr>
          <p:nvPr>
            <p:ph type="title" idx="5"/>
          </p:nvPr>
        </p:nvSpPr>
        <p:spPr>
          <a:xfrm>
            <a:off x="1384269" y="2902800"/>
            <a:ext cx="1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03</a:t>
            </a:r>
            <a:endParaRPr/>
          </a:p>
        </p:txBody>
      </p:sp>
      <p:sp>
        <p:nvSpPr>
          <p:cNvPr id="390" name="Google Shape;390;p33"/>
          <p:cNvSpPr txBox="1">
            <a:spLocks noGrp="1"/>
          </p:cNvSpPr>
          <p:nvPr>
            <p:ph type="title" idx="6"/>
          </p:nvPr>
        </p:nvSpPr>
        <p:spPr>
          <a:xfrm>
            <a:off x="5385419" y="1235275"/>
            <a:ext cx="31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Preparation</a:t>
            </a:r>
            <a:endParaRPr/>
          </a:p>
        </p:txBody>
      </p:sp>
      <p:sp>
        <p:nvSpPr>
          <p:cNvPr id="391" name="Google Shape;391;p33"/>
          <p:cNvSpPr txBox="1">
            <a:spLocks noGrp="1"/>
          </p:cNvSpPr>
          <p:nvPr>
            <p:ph type="subTitle" idx="7"/>
          </p:nvPr>
        </p:nvSpPr>
        <p:spPr>
          <a:xfrm>
            <a:off x="5385419" y="1804275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Transformation, stationarity check, removing non-stationarity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3"/>
          <p:cNvSpPr txBox="1">
            <a:spLocks noGrp="1"/>
          </p:cNvSpPr>
          <p:nvPr>
            <p:ph type="title" idx="8"/>
          </p:nvPr>
        </p:nvSpPr>
        <p:spPr>
          <a:xfrm>
            <a:off x="5385419" y="719850"/>
            <a:ext cx="1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02</a:t>
            </a:r>
            <a:endParaRPr/>
          </a:p>
        </p:txBody>
      </p:sp>
      <p:sp>
        <p:nvSpPr>
          <p:cNvPr id="393" name="Google Shape;393;p33"/>
          <p:cNvSpPr txBox="1">
            <a:spLocks noGrp="1"/>
          </p:cNvSpPr>
          <p:nvPr>
            <p:ph type="title" idx="9"/>
          </p:nvPr>
        </p:nvSpPr>
        <p:spPr>
          <a:xfrm>
            <a:off x="5385419" y="3418225"/>
            <a:ext cx="31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&amp; discussion</a:t>
            </a:r>
            <a:endParaRPr/>
          </a:p>
        </p:txBody>
      </p:sp>
      <p:sp>
        <p:nvSpPr>
          <p:cNvPr id="394" name="Google Shape;394;p33"/>
          <p:cNvSpPr txBox="1">
            <a:spLocks noGrp="1"/>
          </p:cNvSpPr>
          <p:nvPr>
            <p:ph type="subTitle" idx="13"/>
          </p:nvPr>
        </p:nvSpPr>
        <p:spPr>
          <a:xfrm>
            <a:off x="5385419" y="3987225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Final forecasts and insights.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Google Shape;395;p33"/>
          <p:cNvSpPr txBox="1">
            <a:spLocks noGrp="1"/>
          </p:cNvSpPr>
          <p:nvPr>
            <p:ph type="title" idx="14"/>
          </p:nvPr>
        </p:nvSpPr>
        <p:spPr>
          <a:xfrm>
            <a:off x="5385419" y="2902800"/>
            <a:ext cx="1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04</a:t>
            </a:r>
            <a:endParaRPr/>
          </a:p>
        </p:txBody>
      </p:sp>
      <p:grpSp>
        <p:nvGrpSpPr>
          <p:cNvPr id="396" name="Google Shape;396;p33"/>
          <p:cNvGrpSpPr/>
          <p:nvPr/>
        </p:nvGrpSpPr>
        <p:grpSpPr>
          <a:xfrm>
            <a:off x="8325215" y="4219548"/>
            <a:ext cx="1220933" cy="1220709"/>
            <a:chOff x="1122400" y="1402350"/>
            <a:chExt cx="654375" cy="654150"/>
          </a:xfrm>
        </p:grpSpPr>
        <p:sp>
          <p:nvSpPr>
            <p:cNvPr id="397" name="Google Shape;397;p33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33"/>
          <p:cNvGrpSpPr/>
          <p:nvPr/>
        </p:nvGrpSpPr>
        <p:grpSpPr>
          <a:xfrm>
            <a:off x="1016886" y="865109"/>
            <a:ext cx="212554" cy="224272"/>
            <a:chOff x="4854075" y="2527625"/>
            <a:chExt cx="56000" cy="59050"/>
          </a:xfrm>
        </p:grpSpPr>
        <p:sp>
          <p:nvSpPr>
            <p:cNvPr id="409" name="Google Shape;409;p33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016886" y="3038922"/>
            <a:ext cx="212554" cy="224272"/>
            <a:chOff x="4854075" y="2527625"/>
            <a:chExt cx="56000" cy="59050"/>
          </a:xfrm>
        </p:grpSpPr>
        <p:sp>
          <p:nvSpPr>
            <p:cNvPr id="412" name="Google Shape;412;p33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3"/>
          <p:cNvGrpSpPr/>
          <p:nvPr/>
        </p:nvGrpSpPr>
        <p:grpSpPr>
          <a:xfrm>
            <a:off x="5020411" y="865109"/>
            <a:ext cx="212554" cy="224272"/>
            <a:chOff x="4854075" y="2527625"/>
            <a:chExt cx="56000" cy="59050"/>
          </a:xfrm>
        </p:grpSpPr>
        <p:sp>
          <p:nvSpPr>
            <p:cNvPr id="415" name="Google Shape;415;p33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3"/>
          <p:cNvGrpSpPr/>
          <p:nvPr/>
        </p:nvGrpSpPr>
        <p:grpSpPr>
          <a:xfrm>
            <a:off x="5020411" y="3038922"/>
            <a:ext cx="212554" cy="224272"/>
            <a:chOff x="4854075" y="2527625"/>
            <a:chExt cx="56000" cy="59050"/>
          </a:xfrm>
        </p:grpSpPr>
        <p:sp>
          <p:nvSpPr>
            <p:cNvPr id="418" name="Google Shape;418;p33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-517460" y="-653802"/>
            <a:ext cx="1220933" cy="1220709"/>
            <a:chOff x="1122400" y="1402350"/>
            <a:chExt cx="654375" cy="654150"/>
          </a:xfrm>
        </p:grpSpPr>
        <p:sp>
          <p:nvSpPr>
            <p:cNvPr id="421" name="Google Shape;421;p33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0DA298C-CE01-4B4D-A20A-E2044DE050E4}"/>
              </a:ext>
            </a:extLst>
          </p:cNvPr>
          <p:cNvSpPr txBox="1"/>
          <p:nvPr/>
        </p:nvSpPr>
        <p:spPr>
          <a:xfrm>
            <a:off x="7798019" y="4813679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A2476-929D-440A-A904-E9C61941B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5710" y="2840181"/>
            <a:ext cx="3657600" cy="2194560"/>
          </a:xfrm>
          <a:prstGeom prst="rect">
            <a:avLst/>
          </a:prstGeom>
        </p:spPr>
      </p:pic>
      <p:sp>
        <p:nvSpPr>
          <p:cNvPr id="516" name="Google Shape;516;p35"/>
          <p:cNvSpPr txBox="1">
            <a:spLocks noGrp="1"/>
          </p:cNvSpPr>
          <p:nvPr>
            <p:ph type="subTitle" idx="1"/>
          </p:nvPr>
        </p:nvSpPr>
        <p:spPr>
          <a:xfrm>
            <a:off x="1104793" y="1808569"/>
            <a:ext cx="302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Almost three-quarters of emissions come from energy usage</a:t>
            </a:r>
            <a:endParaRPr sz="1600"/>
          </a:p>
        </p:txBody>
      </p:sp>
      <p:sp>
        <p:nvSpPr>
          <p:cNvPr id="517" name="Google Shape;517;p35"/>
          <p:cNvSpPr txBox="1">
            <a:spLocks noGrp="1"/>
          </p:cNvSpPr>
          <p:nvPr>
            <p:ph type="title"/>
          </p:nvPr>
        </p:nvSpPr>
        <p:spPr>
          <a:xfrm>
            <a:off x="560210" y="1100575"/>
            <a:ext cx="39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About CO</a:t>
            </a:r>
            <a:r>
              <a:rPr lang="id" baseline="-25000"/>
              <a:t>2</a:t>
            </a:r>
            <a:r>
              <a:rPr lang="id"/>
              <a:t> Emissions</a:t>
            </a:r>
            <a:endParaRPr/>
          </a:p>
        </p:txBody>
      </p:sp>
      <p:grpSp>
        <p:nvGrpSpPr>
          <p:cNvPr id="518" name="Google Shape;518;p35"/>
          <p:cNvGrpSpPr/>
          <p:nvPr/>
        </p:nvGrpSpPr>
        <p:grpSpPr>
          <a:xfrm>
            <a:off x="826537" y="3924675"/>
            <a:ext cx="269472" cy="269379"/>
            <a:chOff x="1122400" y="1402350"/>
            <a:chExt cx="654375" cy="654150"/>
          </a:xfrm>
        </p:grpSpPr>
        <p:sp>
          <p:nvSpPr>
            <p:cNvPr id="519" name="Google Shape;519;p35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35"/>
          <p:cNvGrpSpPr/>
          <p:nvPr/>
        </p:nvGrpSpPr>
        <p:grpSpPr>
          <a:xfrm>
            <a:off x="4077337" y="838600"/>
            <a:ext cx="269472" cy="269379"/>
            <a:chOff x="1122400" y="1402350"/>
            <a:chExt cx="654375" cy="654150"/>
          </a:xfrm>
        </p:grpSpPr>
        <p:sp>
          <p:nvSpPr>
            <p:cNvPr id="531" name="Google Shape;531;p35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rgbClr val="3BC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35"/>
          <p:cNvGrpSpPr/>
          <p:nvPr/>
        </p:nvGrpSpPr>
        <p:grpSpPr>
          <a:xfrm>
            <a:off x="170712" y="182999"/>
            <a:ext cx="925286" cy="924968"/>
            <a:chOff x="1122400" y="1402350"/>
            <a:chExt cx="654375" cy="654150"/>
          </a:xfrm>
        </p:grpSpPr>
        <p:sp>
          <p:nvSpPr>
            <p:cNvPr id="543" name="Google Shape;543;p35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278EB5-0E04-42C7-B4D5-6F80EF46D9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0702"/>
          <a:stretch/>
        </p:blipFill>
        <p:spPr>
          <a:xfrm>
            <a:off x="4852433" y="433373"/>
            <a:ext cx="4206240" cy="307384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696ABB-6AC8-454C-B42F-C4ED67EF93BD}"/>
              </a:ext>
            </a:extLst>
          </p:cNvPr>
          <p:cNvSpPr txBox="1"/>
          <p:nvPr/>
        </p:nvSpPr>
        <p:spPr>
          <a:xfrm>
            <a:off x="5329491" y="4014869"/>
            <a:ext cx="3814509" cy="77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3BC57F"/>
              </a:buClr>
              <a:buSzPts val="3200"/>
              <a:buFont typeface="Oswald SemiBold"/>
              <a:buNone/>
              <a:defRPr sz="3200">
                <a:solidFill>
                  <a:srgbClr val="3BC57F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algn="ctr"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>
              <a:buClr>
                <a:srgbClr val="3BC57F"/>
              </a:buClr>
              <a:buSzPts val="3200"/>
              <a:buFont typeface="Montserrat"/>
              <a:buNone/>
              <a:defRPr sz="3200" b="1">
                <a:solidFill>
                  <a:srgbClr val="3BC57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/>
              <a:t>Energy related CO</a:t>
            </a:r>
            <a:r>
              <a:rPr lang="en-US" sz="1800" baseline="-25000"/>
              <a:t>2</a:t>
            </a:r>
            <a:r>
              <a:rPr lang="en-US" sz="1800"/>
              <a:t> emission levels in the United States during 2000-2020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0BCC79-BC31-4BB7-8B73-A34AC2C58A83}"/>
              </a:ext>
            </a:extLst>
          </p:cNvPr>
          <p:cNvSpPr txBox="1"/>
          <p:nvPr/>
        </p:nvSpPr>
        <p:spPr>
          <a:xfrm>
            <a:off x="6153262" y="4770295"/>
            <a:ext cx="299073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/>
              <a:t>https://www.digmap.com/blog/united-states-carbon-dioxide-emission-levels-state/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4B0706-39E0-4FE9-9FAB-F73268B20E9C}"/>
              </a:ext>
            </a:extLst>
          </p:cNvPr>
          <p:cNvSpPr txBox="1"/>
          <p:nvPr/>
        </p:nvSpPr>
        <p:spPr>
          <a:xfrm>
            <a:off x="6762634" y="4866022"/>
            <a:ext cx="238136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600"/>
            </a:lvl1pPr>
          </a:lstStyle>
          <a:p>
            <a:r>
              <a:rPr lang="en-US"/>
              <a:t>https://www.worldometers.info/co2-emissions/us-co2-emissions/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63C6E9-74FB-4BB3-9D99-EB476F78C030}"/>
              </a:ext>
            </a:extLst>
          </p:cNvPr>
          <p:cNvSpPr txBox="1"/>
          <p:nvPr/>
        </p:nvSpPr>
        <p:spPr>
          <a:xfrm>
            <a:off x="5319280" y="4880852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 txBox="1">
            <a:spLocks noGrp="1"/>
          </p:cNvSpPr>
          <p:nvPr>
            <p:ph type="title"/>
          </p:nvPr>
        </p:nvSpPr>
        <p:spPr>
          <a:xfrm>
            <a:off x="779675" y="457200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forecasting is needed!</a:t>
            </a:r>
            <a:endParaRPr/>
          </a:p>
        </p:txBody>
      </p:sp>
      <p:sp>
        <p:nvSpPr>
          <p:cNvPr id="631" name="Google Shape;631;p37"/>
          <p:cNvSpPr txBox="1">
            <a:spLocks noGrp="1"/>
          </p:cNvSpPr>
          <p:nvPr>
            <p:ph type="title" idx="2"/>
          </p:nvPr>
        </p:nvSpPr>
        <p:spPr>
          <a:xfrm>
            <a:off x="834350" y="3077200"/>
            <a:ext cx="236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Track emission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7"/>
          <p:cNvSpPr txBox="1">
            <a:spLocks noGrp="1"/>
          </p:cNvSpPr>
          <p:nvPr>
            <p:ph type="subTitle" idx="1"/>
          </p:nvPr>
        </p:nvSpPr>
        <p:spPr>
          <a:xfrm>
            <a:off x="808400" y="3646200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Identifying and quantifying potential sources of CO</a:t>
            </a:r>
            <a:r>
              <a:rPr lang="en-US" baseline="-25000"/>
              <a:t>2</a:t>
            </a:r>
            <a:r>
              <a:rPr lang="en-US"/>
              <a:t> emissions</a:t>
            </a:r>
            <a:endParaRPr/>
          </a:p>
        </p:txBody>
      </p:sp>
      <p:sp>
        <p:nvSpPr>
          <p:cNvPr id="633" name="Google Shape;633;p37"/>
          <p:cNvSpPr txBox="1">
            <a:spLocks noGrp="1"/>
          </p:cNvSpPr>
          <p:nvPr>
            <p:ph type="title" idx="5"/>
          </p:nvPr>
        </p:nvSpPr>
        <p:spPr>
          <a:xfrm>
            <a:off x="3391650" y="3077200"/>
            <a:ext cx="236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 Planning</a:t>
            </a:r>
            <a:endParaRPr/>
          </a:p>
        </p:txBody>
      </p:sp>
      <p:sp>
        <p:nvSpPr>
          <p:cNvPr id="634" name="Google Shape;634;p37"/>
          <p:cNvSpPr txBox="1">
            <a:spLocks noGrp="1"/>
          </p:cNvSpPr>
          <p:nvPr>
            <p:ph type="subTitle" idx="3"/>
          </p:nvPr>
        </p:nvSpPr>
        <p:spPr>
          <a:xfrm>
            <a:off x="3365700" y="3646200"/>
            <a:ext cx="2412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 carbon measuring and reducing programs for companies</a:t>
            </a:r>
            <a:endParaRPr/>
          </a:p>
        </p:txBody>
      </p:sp>
      <p:sp>
        <p:nvSpPr>
          <p:cNvPr id="635" name="Google Shape;635;p37"/>
          <p:cNvSpPr txBox="1">
            <a:spLocks noGrp="1"/>
          </p:cNvSpPr>
          <p:nvPr>
            <p:ph type="subTitle" idx="4"/>
          </p:nvPr>
        </p:nvSpPr>
        <p:spPr>
          <a:xfrm>
            <a:off x="5923000" y="3617062"/>
            <a:ext cx="292882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Identifying and quantifying CO</a:t>
            </a:r>
            <a:r>
              <a:rPr lang="en-US" baseline="-25000"/>
              <a:t>2</a:t>
            </a:r>
            <a:r>
              <a:rPr lang="en-US"/>
              <a:t> emissions helps identify excessive energy usage or other inefficiencies</a:t>
            </a:r>
            <a:endParaRPr/>
          </a:p>
        </p:txBody>
      </p:sp>
      <p:sp>
        <p:nvSpPr>
          <p:cNvPr id="636" name="Google Shape;636;p37"/>
          <p:cNvSpPr/>
          <p:nvPr/>
        </p:nvSpPr>
        <p:spPr>
          <a:xfrm>
            <a:off x="1495100" y="1697525"/>
            <a:ext cx="1039200" cy="103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7"/>
          <p:cNvSpPr/>
          <p:nvPr/>
        </p:nvSpPr>
        <p:spPr>
          <a:xfrm>
            <a:off x="4052400" y="1697525"/>
            <a:ext cx="1039200" cy="103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7"/>
          <p:cNvSpPr/>
          <p:nvPr/>
        </p:nvSpPr>
        <p:spPr>
          <a:xfrm>
            <a:off x="6609700" y="1697525"/>
            <a:ext cx="1039200" cy="1039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37"/>
          <p:cNvGrpSpPr/>
          <p:nvPr/>
        </p:nvGrpSpPr>
        <p:grpSpPr>
          <a:xfrm>
            <a:off x="576828" y="855072"/>
            <a:ext cx="557920" cy="557728"/>
            <a:chOff x="1122400" y="1402350"/>
            <a:chExt cx="654375" cy="654150"/>
          </a:xfrm>
        </p:grpSpPr>
        <p:sp>
          <p:nvSpPr>
            <p:cNvPr id="640" name="Google Shape;640;p37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37"/>
          <p:cNvGrpSpPr/>
          <p:nvPr/>
        </p:nvGrpSpPr>
        <p:grpSpPr>
          <a:xfrm>
            <a:off x="7569903" y="4585772"/>
            <a:ext cx="557920" cy="557728"/>
            <a:chOff x="1122400" y="1402350"/>
            <a:chExt cx="654375" cy="654150"/>
          </a:xfrm>
        </p:grpSpPr>
        <p:sp>
          <p:nvSpPr>
            <p:cNvPr id="652" name="Google Shape;652;p37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37"/>
          <p:cNvGrpSpPr/>
          <p:nvPr/>
        </p:nvGrpSpPr>
        <p:grpSpPr>
          <a:xfrm>
            <a:off x="1787712" y="1991159"/>
            <a:ext cx="453980" cy="451948"/>
            <a:chOff x="-18645175" y="3334200"/>
            <a:chExt cx="307200" cy="305825"/>
          </a:xfrm>
        </p:grpSpPr>
        <p:sp>
          <p:nvSpPr>
            <p:cNvPr id="664" name="Google Shape;664;p37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37"/>
          <p:cNvSpPr/>
          <p:nvPr/>
        </p:nvSpPr>
        <p:spPr>
          <a:xfrm>
            <a:off x="6902305" y="1991896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37"/>
          <p:cNvGrpSpPr/>
          <p:nvPr/>
        </p:nvGrpSpPr>
        <p:grpSpPr>
          <a:xfrm>
            <a:off x="4333768" y="1993330"/>
            <a:ext cx="450507" cy="447589"/>
            <a:chOff x="-15296200" y="3326900"/>
            <a:chExt cx="304850" cy="302875"/>
          </a:xfrm>
        </p:grpSpPr>
        <p:sp>
          <p:nvSpPr>
            <p:cNvPr id="671" name="Google Shape;671;p37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37"/>
          <p:cNvSpPr txBox="1">
            <a:spLocks noGrp="1"/>
          </p:cNvSpPr>
          <p:nvPr>
            <p:ph type="title" idx="6"/>
          </p:nvPr>
        </p:nvSpPr>
        <p:spPr>
          <a:xfrm>
            <a:off x="5948949" y="3077200"/>
            <a:ext cx="2783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 CO2 = less costs</a:t>
            </a:r>
            <a:endParaRPr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90AA5D-3D19-484D-B63E-487141EB6293}"/>
              </a:ext>
            </a:extLst>
          </p:cNvPr>
          <p:cNvSpPr txBox="1"/>
          <p:nvPr/>
        </p:nvSpPr>
        <p:spPr>
          <a:xfrm>
            <a:off x="8458470" y="4825647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7"/>
          <p:cNvSpPr txBox="1">
            <a:spLocks noGrp="1"/>
          </p:cNvSpPr>
          <p:nvPr>
            <p:ph type="title"/>
          </p:nvPr>
        </p:nvSpPr>
        <p:spPr>
          <a:xfrm>
            <a:off x="779675" y="457200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Study Overview</a:t>
            </a:r>
            <a:endParaRPr/>
          </a:p>
        </p:txBody>
      </p:sp>
      <p:sp>
        <p:nvSpPr>
          <p:cNvPr id="1035" name="Google Shape;1035;p47"/>
          <p:cNvSpPr/>
          <p:nvPr/>
        </p:nvSpPr>
        <p:spPr>
          <a:xfrm>
            <a:off x="0" y="3075950"/>
            <a:ext cx="9144000" cy="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47"/>
          <p:cNvGrpSpPr/>
          <p:nvPr/>
        </p:nvGrpSpPr>
        <p:grpSpPr>
          <a:xfrm>
            <a:off x="1821150" y="2925050"/>
            <a:ext cx="365700" cy="365700"/>
            <a:chOff x="2078550" y="4124325"/>
            <a:chExt cx="365700" cy="365700"/>
          </a:xfrm>
        </p:grpSpPr>
        <p:sp>
          <p:nvSpPr>
            <p:cNvPr id="1037" name="Google Shape;1037;p47"/>
            <p:cNvSpPr/>
            <p:nvPr/>
          </p:nvSpPr>
          <p:spPr>
            <a:xfrm>
              <a:off x="2078550" y="4124325"/>
              <a:ext cx="365700" cy="365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2169900" y="4215675"/>
              <a:ext cx="183000" cy="183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47"/>
          <p:cNvGrpSpPr/>
          <p:nvPr/>
        </p:nvGrpSpPr>
        <p:grpSpPr>
          <a:xfrm>
            <a:off x="4389150" y="2925050"/>
            <a:ext cx="365700" cy="365700"/>
            <a:chOff x="2078550" y="4124325"/>
            <a:chExt cx="365700" cy="365700"/>
          </a:xfrm>
        </p:grpSpPr>
        <p:sp>
          <p:nvSpPr>
            <p:cNvPr id="1040" name="Google Shape;1040;p47"/>
            <p:cNvSpPr/>
            <p:nvPr/>
          </p:nvSpPr>
          <p:spPr>
            <a:xfrm>
              <a:off x="2078550" y="4124325"/>
              <a:ext cx="365700" cy="365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2169900" y="4215675"/>
              <a:ext cx="183000" cy="183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47"/>
          <p:cNvGrpSpPr/>
          <p:nvPr/>
        </p:nvGrpSpPr>
        <p:grpSpPr>
          <a:xfrm>
            <a:off x="6957150" y="2925050"/>
            <a:ext cx="365700" cy="365700"/>
            <a:chOff x="2078550" y="4124325"/>
            <a:chExt cx="365700" cy="365700"/>
          </a:xfrm>
        </p:grpSpPr>
        <p:sp>
          <p:nvSpPr>
            <p:cNvPr id="1043" name="Google Shape;1043;p47"/>
            <p:cNvSpPr/>
            <p:nvPr/>
          </p:nvSpPr>
          <p:spPr>
            <a:xfrm>
              <a:off x="2078550" y="4124325"/>
              <a:ext cx="365700" cy="365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2169900" y="4215675"/>
              <a:ext cx="183000" cy="183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6" name="Google Shape;1046;p47"/>
          <p:cNvSpPr txBox="1"/>
          <p:nvPr/>
        </p:nvSpPr>
        <p:spPr>
          <a:xfrm>
            <a:off x="672907" y="1758142"/>
            <a:ext cx="2845186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 series forecasting models to forecast carbon footprint for United States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47"/>
          <p:cNvSpPr txBox="1"/>
          <p:nvPr/>
        </p:nvSpPr>
        <p:spPr>
          <a:xfrm>
            <a:off x="2578608" y="3382100"/>
            <a:ext cx="3986784" cy="1052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</a:t>
            </a:r>
            <a:r>
              <a:rPr lang="en-US" baseline="-2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emission data over the periods of 1990 to 2018 were used to make 5 years and 10 years forecasts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" name="Google Shape;1050;p47"/>
          <p:cNvSpPr txBox="1"/>
          <p:nvPr/>
        </p:nvSpPr>
        <p:spPr>
          <a:xfrm>
            <a:off x="5266653" y="1869250"/>
            <a:ext cx="3380993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 matrices such as RMSE, MAPE, and MAE were used to compare models and select the best one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C488D-6669-4BA8-AF40-9EB2C3E0B5EE}"/>
              </a:ext>
            </a:extLst>
          </p:cNvPr>
          <p:cNvSpPr txBox="1"/>
          <p:nvPr/>
        </p:nvSpPr>
        <p:spPr>
          <a:xfrm>
            <a:off x="7566660" y="4835723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8"/>
          <p:cNvSpPr/>
          <p:nvPr/>
        </p:nvSpPr>
        <p:spPr>
          <a:xfrm>
            <a:off x="4285900" y="2006250"/>
            <a:ext cx="5040600" cy="504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1"/>
          </p:nvPr>
        </p:nvSpPr>
        <p:spPr>
          <a:xfrm>
            <a:off x="678820" y="1429724"/>
            <a:ext cx="406098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forecast CO2 emission levels for different sectors so that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/>
              <a:t>Emission levels are within standard limit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/>
              <a:t>Organizations can follow government norms with respect to CO2 emission levels</a:t>
            </a:r>
            <a:endParaRPr sz="2000"/>
          </a:p>
        </p:txBody>
      </p:sp>
      <p:sp>
        <p:nvSpPr>
          <p:cNvPr id="683" name="Google Shape;683;p38"/>
          <p:cNvSpPr txBox="1">
            <a:spLocks noGrp="1"/>
          </p:cNvSpPr>
          <p:nvPr>
            <p:ph type="title"/>
          </p:nvPr>
        </p:nvSpPr>
        <p:spPr>
          <a:xfrm>
            <a:off x="699936" y="731795"/>
            <a:ext cx="367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Problem</a:t>
            </a:r>
            <a:endParaRPr/>
          </a:p>
        </p:txBody>
      </p:sp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l="23950" t="30853" r="26174"/>
          <a:stretch/>
        </p:blipFill>
        <p:spPr>
          <a:xfrm>
            <a:off x="4739800" y="2499900"/>
            <a:ext cx="4132800" cy="4053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85" name="Google Shape;685;p38"/>
          <p:cNvGrpSpPr/>
          <p:nvPr/>
        </p:nvGrpSpPr>
        <p:grpSpPr>
          <a:xfrm>
            <a:off x="4899426" y="2222324"/>
            <a:ext cx="628527" cy="628311"/>
            <a:chOff x="1122400" y="1402350"/>
            <a:chExt cx="654375" cy="654150"/>
          </a:xfrm>
        </p:grpSpPr>
        <p:sp>
          <p:nvSpPr>
            <p:cNvPr id="686" name="Google Shape;686;p38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FE9DD1-D354-4385-8954-9DF18FED9D0B}"/>
              </a:ext>
            </a:extLst>
          </p:cNvPr>
          <p:cNvSpPr txBox="1"/>
          <p:nvPr/>
        </p:nvSpPr>
        <p:spPr>
          <a:xfrm>
            <a:off x="8962390" y="4989611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56"/>
          <p:cNvSpPr txBox="1">
            <a:spLocks noGrp="1"/>
          </p:cNvSpPr>
          <p:nvPr>
            <p:ph type="title"/>
          </p:nvPr>
        </p:nvSpPr>
        <p:spPr>
          <a:xfrm>
            <a:off x="779675" y="457200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Overview</a:t>
            </a:r>
            <a:endParaRPr/>
          </a:p>
        </p:txBody>
      </p:sp>
      <p:grpSp>
        <p:nvGrpSpPr>
          <p:cNvPr id="1375" name="Google Shape;1375;p56"/>
          <p:cNvGrpSpPr/>
          <p:nvPr/>
        </p:nvGrpSpPr>
        <p:grpSpPr>
          <a:xfrm>
            <a:off x="433043" y="817411"/>
            <a:ext cx="428027" cy="428076"/>
            <a:chOff x="1122400" y="1402350"/>
            <a:chExt cx="654375" cy="654150"/>
          </a:xfrm>
        </p:grpSpPr>
        <p:sp>
          <p:nvSpPr>
            <p:cNvPr id="1376" name="Google Shape;1376;p56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" name="Google Shape;1387;p56"/>
          <p:cNvGrpSpPr/>
          <p:nvPr/>
        </p:nvGrpSpPr>
        <p:grpSpPr>
          <a:xfrm>
            <a:off x="7431968" y="4575211"/>
            <a:ext cx="428027" cy="428076"/>
            <a:chOff x="1122400" y="1402350"/>
            <a:chExt cx="654375" cy="654150"/>
          </a:xfrm>
        </p:grpSpPr>
        <p:sp>
          <p:nvSpPr>
            <p:cNvPr id="1388" name="Google Shape;1388;p56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56"/>
          <p:cNvSpPr/>
          <p:nvPr/>
        </p:nvSpPr>
        <p:spPr>
          <a:xfrm>
            <a:off x="1185079" y="2529687"/>
            <a:ext cx="352500" cy="3531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00" name="Google Shape;1400;p56"/>
          <p:cNvSpPr txBox="1">
            <a:spLocks noGrp="1"/>
          </p:cNvSpPr>
          <p:nvPr>
            <p:ph type="subTitle" idx="4294967295"/>
          </p:nvPr>
        </p:nvSpPr>
        <p:spPr>
          <a:xfrm>
            <a:off x="1623663" y="2441139"/>
            <a:ext cx="1850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Industrial, and chemical processes</a:t>
            </a:r>
            <a:endParaRPr/>
          </a:p>
        </p:txBody>
      </p:sp>
      <p:sp>
        <p:nvSpPr>
          <p:cNvPr id="1402" name="Google Shape;1402;p56"/>
          <p:cNvSpPr/>
          <p:nvPr/>
        </p:nvSpPr>
        <p:spPr>
          <a:xfrm>
            <a:off x="1185079" y="1972628"/>
            <a:ext cx="352500" cy="353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34A142-EF47-47BA-B76F-333566B2C1EA}"/>
              </a:ext>
            </a:extLst>
          </p:cNvPr>
          <p:cNvSpPr txBox="1"/>
          <p:nvPr/>
        </p:nvSpPr>
        <p:spPr>
          <a:xfrm>
            <a:off x="1652801" y="1897955"/>
            <a:ext cx="2307642" cy="50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Energy usage in residential and commercial buildings</a:t>
            </a:r>
          </a:p>
        </p:txBody>
      </p:sp>
      <p:sp>
        <p:nvSpPr>
          <p:cNvPr id="38" name="Google Shape;1399;p56">
            <a:extLst>
              <a:ext uri="{FF2B5EF4-FFF2-40B4-BE49-F238E27FC236}">
                <a16:creationId xmlns:a16="http://schemas.microsoft.com/office/drawing/2014/main" id="{80CD797B-569D-4D0E-9F5D-2EF9A5D3DAF4}"/>
              </a:ext>
            </a:extLst>
          </p:cNvPr>
          <p:cNvSpPr/>
          <p:nvPr/>
        </p:nvSpPr>
        <p:spPr>
          <a:xfrm>
            <a:off x="1185079" y="3090134"/>
            <a:ext cx="352500" cy="3531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" name="Google Shape;1400;p56">
            <a:extLst>
              <a:ext uri="{FF2B5EF4-FFF2-40B4-BE49-F238E27FC236}">
                <a16:creationId xmlns:a16="http://schemas.microsoft.com/office/drawing/2014/main" id="{A27B452A-F0D0-4C75-BDA2-B61E7D2557C1}"/>
              </a:ext>
            </a:extLst>
          </p:cNvPr>
          <p:cNvSpPr txBox="1">
            <a:spLocks/>
          </p:cNvSpPr>
          <p:nvPr/>
        </p:nvSpPr>
        <p:spPr>
          <a:xfrm>
            <a:off x="1623663" y="3001586"/>
            <a:ext cx="1850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-US"/>
              <a:t>Generation of electricity and heat </a:t>
            </a:r>
          </a:p>
        </p:txBody>
      </p:sp>
      <p:sp>
        <p:nvSpPr>
          <p:cNvPr id="40" name="Google Shape;1399;p56">
            <a:extLst>
              <a:ext uri="{FF2B5EF4-FFF2-40B4-BE49-F238E27FC236}">
                <a16:creationId xmlns:a16="http://schemas.microsoft.com/office/drawing/2014/main" id="{FB73798D-7F51-4F58-BC98-2643FC59ED2A}"/>
              </a:ext>
            </a:extLst>
          </p:cNvPr>
          <p:cNvSpPr/>
          <p:nvPr/>
        </p:nvSpPr>
        <p:spPr>
          <a:xfrm>
            <a:off x="1185079" y="3637883"/>
            <a:ext cx="352500" cy="3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1" name="Google Shape;1400;p56">
            <a:extLst>
              <a:ext uri="{FF2B5EF4-FFF2-40B4-BE49-F238E27FC236}">
                <a16:creationId xmlns:a16="http://schemas.microsoft.com/office/drawing/2014/main" id="{FBA58DE3-703B-43AF-B501-328EA3E70D3C}"/>
              </a:ext>
            </a:extLst>
          </p:cNvPr>
          <p:cNvSpPr txBox="1">
            <a:spLocks/>
          </p:cNvSpPr>
          <p:nvPr/>
        </p:nvSpPr>
        <p:spPr>
          <a:xfrm>
            <a:off x="1623663" y="3549335"/>
            <a:ext cx="1850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-US"/>
              <a:t>Transportation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F2BE6A-3401-4AB7-8E26-780D06DACD25}"/>
              </a:ext>
            </a:extLst>
          </p:cNvPr>
          <p:cNvSpPr txBox="1"/>
          <p:nvPr/>
        </p:nvSpPr>
        <p:spPr>
          <a:xfrm>
            <a:off x="2548863" y="4269344"/>
            <a:ext cx="4219861" cy="50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200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Electricity and heat production dominates CO</a:t>
            </a:r>
            <a:r>
              <a:rPr lang="en-US" sz="1200" baseline="-2500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2</a:t>
            </a:r>
            <a:r>
              <a:rPr lang="en-US" sz="120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emission, followed by transportation and buildings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6EFB89-0109-4175-9926-E500B3576551}"/>
              </a:ext>
            </a:extLst>
          </p:cNvPr>
          <p:cNvSpPr txBox="1"/>
          <p:nvPr/>
        </p:nvSpPr>
        <p:spPr>
          <a:xfrm>
            <a:off x="796821" y="1434049"/>
            <a:ext cx="2552448" cy="355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200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CO</a:t>
            </a:r>
            <a:r>
              <a:rPr lang="en-US" sz="1600" baseline="-2500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2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emission data from: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D8795-1D5B-4D83-BC14-C444AFB2E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5069" y="1802509"/>
            <a:ext cx="4071106" cy="197747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9926AF2-92E7-40C5-B3CD-CAEE5A4179BB}"/>
              </a:ext>
            </a:extLst>
          </p:cNvPr>
          <p:cNvSpPr txBox="1"/>
          <p:nvPr/>
        </p:nvSpPr>
        <p:spPr>
          <a:xfrm>
            <a:off x="8724900" y="4835723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2"/>
          <p:cNvSpPr txBox="1">
            <a:spLocks noGrp="1"/>
          </p:cNvSpPr>
          <p:nvPr>
            <p:ph type="title"/>
          </p:nvPr>
        </p:nvSpPr>
        <p:spPr>
          <a:xfrm>
            <a:off x="768750" y="259723"/>
            <a:ext cx="76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Preparation</a:t>
            </a: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1"/>
          </p:nvPr>
        </p:nvSpPr>
        <p:spPr>
          <a:xfrm>
            <a:off x="1012618" y="2226669"/>
            <a:ext cx="3233400" cy="2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Data converted to time series format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Distribution was not normal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Five different transformations were used</a:t>
            </a:r>
          </a:p>
          <a:p>
            <a:pPr lvl="1" indent="-317500">
              <a:spcBef>
                <a:spcPts val="0"/>
              </a:spcBef>
              <a:buChar char="●"/>
            </a:pPr>
            <a:r>
              <a:rPr lang="fr-FR" dirty="0"/>
              <a:t>Log, Reciprocal, Square-Root, </a:t>
            </a:r>
            <a:r>
              <a:rPr lang="fr-FR" dirty="0" err="1"/>
              <a:t>Exponential</a:t>
            </a:r>
            <a:r>
              <a:rPr lang="fr-FR" dirty="0"/>
              <a:t>, and Box-</a:t>
            </a:r>
            <a:r>
              <a:rPr lang="fr-FR" dirty="0" err="1"/>
              <a:t>cox</a:t>
            </a:r>
            <a:endParaRPr lang="fr-FR" dirty="0"/>
          </a:p>
          <a:p>
            <a:pPr indent="-317500"/>
            <a:r>
              <a:rPr lang="en-US" dirty="0"/>
              <a:t>No conclusive evidence normal distribution after transformation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92" name="Google Shape;792;p42"/>
          <p:cNvSpPr txBox="1">
            <a:spLocks noGrp="1"/>
          </p:cNvSpPr>
          <p:nvPr>
            <p:ph type="title" idx="3"/>
          </p:nvPr>
        </p:nvSpPr>
        <p:spPr>
          <a:xfrm>
            <a:off x="1012618" y="1287175"/>
            <a:ext cx="32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Prepare data for time series modeling</a:t>
            </a:r>
            <a:endParaRPr/>
          </a:p>
        </p:txBody>
      </p:sp>
      <p:grpSp>
        <p:nvGrpSpPr>
          <p:cNvPr id="794" name="Google Shape;794;p42"/>
          <p:cNvGrpSpPr/>
          <p:nvPr/>
        </p:nvGrpSpPr>
        <p:grpSpPr>
          <a:xfrm>
            <a:off x="46547" y="87571"/>
            <a:ext cx="557855" cy="557663"/>
            <a:chOff x="1122400" y="1402350"/>
            <a:chExt cx="654375" cy="654150"/>
          </a:xfrm>
        </p:grpSpPr>
        <p:sp>
          <p:nvSpPr>
            <p:cNvPr id="795" name="Google Shape;795;p42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42"/>
          <p:cNvGrpSpPr/>
          <p:nvPr/>
        </p:nvGrpSpPr>
        <p:grpSpPr>
          <a:xfrm>
            <a:off x="8539497" y="4424796"/>
            <a:ext cx="557855" cy="557663"/>
            <a:chOff x="1122400" y="1402350"/>
            <a:chExt cx="654375" cy="654150"/>
          </a:xfrm>
        </p:grpSpPr>
        <p:sp>
          <p:nvSpPr>
            <p:cNvPr id="807" name="Google Shape;807;p42"/>
            <p:cNvSpPr/>
            <p:nvPr/>
          </p:nvSpPr>
          <p:spPr>
            <a:xfrm>
              <a:off x="1310600" y="1402350"/>
              <a:ext cx="277975" cy="31050"/>
            </a:xfrm>
            <a:custGeom>
              <a:avLst/>
              <a:gdLst/>
              <a:ahLst/>
              <a:cxnLst/>
              <a:rect l="l" t="t" r="r" b="b"/>
              <a:pathLst>
                <a:path w="11119" h="1242" extrusionOk="0">
                  <a:moveTo>
                    <a:pt x="5564" y="1"/>
                  </a:moveTo>
                  <a:lnTo>
                    <a:pt x="4823" y="19"/>
                  </a:lnTo>
                  <a:lnTo>
                    <a:pt x="3376" y="179"/>
                  </a:lnTo>
                  <a:lnTo>
                    <a:pt x="1974" y="492"/>
                  </a:lnTo>
                  <a:lnTo>
                    <a:pt x="644" y="956"/>
                  </a:lnTo>
                  <a:lnTo>
                    <a:pt x="1" y="1242"/>
                  </a:lnTo>
                  <a:lnTo>
                    <a:pt x="11118" y="1242"/>
                  </a:lnTo>
                  <a:lnTo>
                    <a:pt x="10475" y="956"/>
                  </a:lnTo>
                  <a:lnTo>
                    <a:pt x="9145" y="492"/>
                  </a:lnTo>
                  <a:lnTo>
                    <a:pt x="7752" y="179"/>
                  </a:lnTo>
                  <a:lnTo>
                    <a:pt x="6305" y="1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1220625" y="1461950"/>
              <a:ext cx="457925" cy="33975"/>
            </a:xfrm>
            <a:custGeom>
              <a:avLst/>
              <a:gdLst/>
              <a:ahLst/>
              <a:cxnLst/>
              <a:rect l="l" t="t" r="r" b="b"/>
              <a:pathLst>
                <a:path w="18317" h="1359" extrusionOk="0">
                  <a:moveTo>
                    <a:pt x="1626" y="1"/>
                  </a:moveTo>
                  <a:lnTo>
                    <a:pt x="1197" y="314"/>
                  </a:lnTo>
                  <a:lnTo>
                    <a:pt x="385" y="992"/>
                  </a:lnTo>
                  <a:lnTo>
                    <a:pt x="1" y="1358"/>
                  </a:lnTo>
                  <a:lnTo>
                    <a:pt x="18316" y="1358"/>
                  </a:lnTo>
                  <a:lnTo>
                    <a:pt x="17932" y="992"/>
                  </a:lnTo>
                  <a:lnTo>
                    <a:pt x="17120" y="314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1170625" y="1524475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965" y="0"/>
                  </a:moveTo>
                  <a:lnTo>
                    <a:pt x="706" y="331"/>
                  </a:lnTo>
                  <a:lnTo>
                    <a:pt x="224" y="1009"/>
                  </a:lnTo>
                  <a:lnTo>
                    <a:pt x="0" y="1367"/>
                  </a:lnTo>
                  <a:lnTo>
                    <a:pt x="22316" y="1367"/>
                  </a:lnTo>
                  <a:lnTo>
                    <a:pt x="22093" y="1009"/>
                  </a:lnTo>
                  <a:lnTo>
                    <a:pt x="21611" y="331"/>
                  </a:lnTo>
                  <a:lnTo>
                    <a:pt x="21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40925" y="1587200"/>
              <a:ext cx="617325" cy="34175"/>
            </a:xfrm>
            <a:custGeom>
              <a:avLst/>
              <a:gdLst/>
              <a:ahLst/>
              <a:cxnLst/>
              <a:rect l="l" t="t" r="r" b="b"/>
              <a:pathLst>
                <a:path w="24693" h="1367" extrusionOk="0">
                  <a:moveTo>
                    <a:pt x="563" y="1"/>
                  </a:moveTo>
                  <a:lnTo>
                    <a:pt x="412" y="331"/>
                  </a:lnTo>
                  <a:lnTo>
                    <a:pt x="126" y="1019"/>
                  </a:lnTo>
                  <a:lnTo>
                    <a:pt x="1" y="1367"/>
                  </a:lnTo>
                  <a:lnTo>
                    <a:pt x="24692" y="1367"/>
                  </a:lnTo>
                  <a:lnTo>
                    <a:pt x="24567" y="1019"/>
                  </a:lnTo>
                  <a:lnTo>
                    <a:pt x="24281" y="331"/>
                  </a:lnTo>
                  <a:lnTo>
                    <a:pt x="24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125750" y="164992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260" y="1"/>
                  </a:moveTo>
                  <a:lnTo>
                    <a:pt x="108" y="671"/>
                  </a:lnTo>
                  <a:lnTo>
                    <a:pt x="1" y="1358"/>
                  </a:lnTo>
                  <a:lnTo>
                    <a:pt x="25906" y="1358"/>
                  </a:lnTo>
                  <a:lnTo>
                    <a:pt x="25799" y="671"/>
                  </a:lnTo>
                  <a:lnTo>
                    <a:pt x="25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1122400" y="1712450"/>
              <a:ext cx="654375" cy="33950"/>
            </a:xfrm>
            <a:custGeom>
              <a:avLst/>
              <a:gdLst/>
              <a:ahLst/>
              <a:cxnLst/>
              <a:rect l="l" t="t" r="r" b="b"/>
              <a:pathLst>
                <a:path w="26175" h="1358" extrusionOk="0">
                  <a:moveTo>
                    <a:pt x="18" y="0"/>
                  </a:moveTo>
                  <a:lnTo>
                    <a:pt x="10" y="340"/>
                  </a:lnTo>
                  <a:lnTo>
                    <a:pt x="1" y="688"/>
                  </a:lnTo>
                  <a:lnTo>
                    <a:pt x="10" y="1027"/>
                  </a:lnTo>
                  <a:lnTo>
                    <a:pt x="18" y="1358"/>
                  </a:lnTo>
                  <a:lnTo>
                    <a:pt x="26148" y="1358"/>
                  </a:lnTo>
                  <a:lnTo>
                    <a:pt x="26165" y="1027"/>
                  </a:lnTo>
                  <a:lnTo>
                    <a:pt x="26174" y="688"/>
                  </a:lnTo>
                  <a:lnTo>
                    <a:pt x="26165" y="340"/>
                  </a:lnTo>
                  <a:lnTo>
                    <a:pt x="26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1125750" y="1775175"/>
              <a:ext cx="647675" cy="33975"/>
            </a:xfrm>
            <a:custGeom>
              <a:avLst/>
              <a:gdLst/>
              <a:ahLst/>
              <a:cxnLst/>
              <a:rect l="l" t="t" r="r" b="b"/>
              <a:pathLst>
                <a:path w="25907" h="1359" extrusionOk="0">
                  <a:moveTo>
                    <a:pt x="1" y="1"/>
                  </a:moveTo>
                  <a:lnTo>
                    <a:pt x="108" y="688"/>
                  </a:lnTo>
                  <a:lnTo>
                    <a:pt x="260" y="1358"/>
                  </a:lnTo>
                  <a:lnTo>
                    <a:pt x="25647" y="1358"/>
                  </a:lnTo>
                  <a:lnTo>
                    <a:pt x="25799" y="688"/>
                  </a:lnTo>
                  <a:lnTo>
                    <a:pt x="25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40925" y="1837700"/>
              <a:ext cx="617325" cy="33950"/>
            </a:xfrm>
            <a:custGeom>
              <a:avLst/>
              <a:gdLst/>
              <a:ahLst/>
              <a:cxnLst/>
              <a:rect l="l" t="t" r="r" b="b"/>
              <a:pathLst>
                <a:path w="24693" h="1358" extrusionOk="0">
                  <a:moveTo>
                    <a:pt x="1" y="0"/>
                  </a:moveTo>
                  <a:lnTo>
                    <a:pt x="126" y="348"/>
                  </a:lnTo>
                  <a:lnTo>
                    <a:pt x="412" y="1027"/>
                  </a:lnTo>
                  <a:lnTo>
                    <a:pt x="563" y="1357"/>
                  </a:lnTo>
                  <a:lnTo>
                    <a:pt x="24121" y="1357"/>
                  </a:lnTo>
                  <a:lnTo>
                    <a:pt x="24281" y="1027"/>
                  </a:lnTo>
                  <a:lnTo>
                    <a:pt x="24567" y="348"/>
                  </a:lnTo>
                  <a:lnTo>
                    <a:pt x="24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170625" y="1900200"/>
              <a:ext cx="557925" cy="34175"/>
            </a:xfrm>
            <a:custGeom>
              <a:avLst/>
              <a:gdLst/>
              <a:ahLst/>
              <a:cxnLst/>
              <a:rect l="l" t="t" r="r" b="b"/>
              <a:pathLst>
                <a:path w="22317" h="1367" extrusionOk="0">
                  <a:moveTo>
                    <a:pt x="0" y="0"/>
                  </a:moveTo>
                  <a:lnTo>
                    <a:pt x="224" y="358"/>
                  </a:lnTo>
                  <a:lnTo>
                    <a:pt x="706" y="1045"/>
                  </a:lnTo>
                  <a:lnTo>
                    <a:pt x="956" y="1367"/>
                  </a:lnTo>
                  <a:lnTo>
                    <a:pt x="21361" y="1367"/>
                  </a:lnTo>
                  <a:lnTo>
                    <a:pt x="21611" y="1045"/>
                  </a:lnTo>
                  <a:lnTo>
                    <a:pt x="22093" y="358"/>
                  </a:lnTo>
                  <a:lnTo>
                    <a:pt x="22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1220625" y="1962925"/>
              <a:ext cx="457925" cy="34200"/>
            </a:xfrm>
            <a:custGeom>
              <a:avLst/>
              <a:gdLst/>
              <a:ahLst/>
              <a:cxnLst/>
              <a:rect l="l" t="t" r="r" b="b"/>
              <a:pathLst>
                <a:path w="18317" h="1368" extrusionOk="0">
                  <a:moveTo>
                    <a:pt x="1" y="1"/>
                  </a:moveTo>
                  <a:lnTo>
                    <a:pt x="385" y="376"/>
                  </a:lnTo>
                  <a:lnTo>
                    <a:pt x="1206" y="1054"/>
                  </a:lnTo>
                  <a:lnTo>
                    <a:pt x="1635" y="1367"/>
                  </a:lnTo>
                  <a:lnTo>
                    <a:pt x="16673" y="1367"/>
                  </a:lnTo>
                  <a:lnTo>
                    <a:pt x="17111" y="1054"/>
                  </a:lnTo>
                  <a:lnTo>
                    <a:pt x="17932" y="376"/>
                  </a:lnTo>
                  <a:lnTo>
                    <a:pt x="18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311050" y="2025675"/>
              <a:ext cx="277075" cy="30825"/>
            </a:xfrm>
            <a:custGeom>
              <a:avLst/>
              <a:gdLst/>
              <a:ahLst/>
              <a:cxnLst/>
              <a:rect l="l" t="t" r="r" b="b"/>
              <a:pathLst>
                <a:path w="11083" h="1233" extrusionOk="0">
                  <a:moveTo>
                    <a:pt x="0" y="0"/>
                  </a:moveTo>
                  <a:lnTo>
                    <a:pt x="634" y="286"/>
                  </a:lnTo>
                  <a:lnTo>
                    <a:pt x="1965" y="741"/>
                  </a:lnTo>
                  <a:lnTo>
                    <a:pt x="3358" y="1063"/>
                  </a:lnTo>
                  <a:lnTo>
                    <a:pt x="4805" y="1223"/>
                  </a:lnTo>
                  <a:lnTo>
                    <a:pt x="5546" y="1232"/>
                  </a:lnTo>
                  <a:lnTo>
                    <a:pt x="6278" y="1223"/>
                  </a:lnTo>
                  <a:lnTo>
                    <a:pt x="7725" y="1063"/>
                  </a:lnTo>
                  <a:lnTo>
                    <a:pt x="9118" y="741"/>
                  </a:lnTo>
                  <a:lnTo>
                    <a:pt x="10448" y="286"/>
                  </a:lnTo>
                  <a:lnTo>
                    <a:pt x="11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715FFCC-9216-42D0-BED4-F619A0222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4964" y="1292662"/>
            <a:ext cx="3291840" cy="3357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F1194F3-C1D8-440D-9F95-B483B3D035CF}"/>
              </a:ext>
            </a:extLst>
          </p:cNvPr>
          <p:cNvSpPr txBox="1"/>
          <p:nvPr/>
        </p:nvSpPr>
        <p:spPr>
          <a:xfrm>
            <a:off x="4094686" y="4765885"/>
            <a:ext cx="4605252" cy="273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CO</a:t>
            </a:r>
            <a:r>
              <a:rPr lang="en-US" sz="1100" baseline="-2500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2</a:t>
            </a:r>
            <a:r>
              <a:rPr lang="en-US" sz="110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emission from buildings before and after transformations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245DE5-1C08-4C65-9876-8C6D34DCB9E2}"/>
              </a:ext>
            </a:extLst>
          </p:cNvPr>
          <p:cNvSpPr txBox="1"/>
          <p:nvPr/>
        </p:nvSpPr>
        <p:spPr>
          <a:xfrm>
            <a:off x="3781009" y="4877914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2 Emissions in Transport Industry by Slidesgo">
  <a:themeElements>
    <a:clrScheme name="Simple Light">
      <a:dk1>
        <a:srgbClr val="1C1C1C"/>
      </a:dk1>
      <a:lt1>
        <a:srgbClr val="3BC57F"/>
      </a:lt1>
      <a:dk2>
        <a:srgbClr val="E8E8E8"/>
      </a:dk2>
      <a:lt2>
        <a:srgbClr val="FFFFFF"/>
      </a:lt2>
      <a:accent1>
        <a:srgbClr val="40C293"/>
      </a:accent1>
      <a:accent2>
        <a:srgbClr val="3BC47F"/>
      </a:accent2>
      <a:accent3>
        <a:srgbClr val="9E9E9E"/>
      </a:accent3>
      <a:accent4>
        <a:srgbClr val="3BC57F"/>
      </a:accent4>
      <a:accent5>
        <a:srgbClr val="E8E8E8"/>
      </a:accent5>
      <a:accent6>
        <a:srgbClr val="1C1C1C"/>
      </a:accent6>
      <a:hlink>
        <a:srgbClr val="1C1C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Office PowerPoint</Application>
  <PresentationFormat>On-screen Show (16:9)</PresentationFormat>
  <Paragraphs>134</Paragraphs>
  <Slides>19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CO2 Emissions in Transport Industry by Slidesgo</vt:lpstr>
      <vt:lpstr>Time Series Forecasting of CO2 Emissions</vt:lpstr>
      <vt:lpstr>WHOA!</vt:lpstr>
      <vt:lpstr>Study overview</vt:lpstr>
      <vt:lpstr>About CO2 Emissions</vt:lpstr>
      <vt:lpstr>Why forecasting is needed!</vt:lpstr>
      <vt:lpstr>Study Overview</vt:lpstr>
      <vt:lpstr>Business Problem</vt:lpstr>
      <vt:lpstr>Data Overview</vt:lpstr>
      <vt:lpstr>Data Preparation</vt:lpstr>
      <vt:lpstr>Data Preparation</vt:lpstr>
      <vt:lpstr>Data Preparation</vt:lpstr>
      <vt:lpstr>Modelling</vt:lpstr>
      <vt:lpstr>Model Performance Evaluation</vt:lpstr>
      <vt:lpstr>Model Performance Evaluation</vt:lpstr>
      <vt:lpstr>Model Performance Evaluation</vt:lpstr>
      <vt:lpstr>Model Performance Evaluation</vt:lpstr>
      <vt:lpstr>Forecasting Charts</vt:lpstr>
      <vt:lpstr>Results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Forecasting of CO2 Emissions</dc:title>
  <dc:creator>Rupom Bhattacherjee</dc:creator>
  <cp:lastModifiedBy>Bhattacherjee, Rupom</cp:lastModifiedBy>
  <cp:revision>2</cp:revision>
  <dcterms:modified xsi:type="dcterms:W3CDTF">2022-04-26T04:18:07Z</dcterms:modified>
</cp:coreProperties>
</file>